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309" r:id="rId3"/>
    <p:sldId id="305" r:id="rId4"/>
    <p:sldId id="262" r:id="rId5"/>
    <p:sldId id="263" r:id="rId6"/>
    <p:sldId id="274" r:id="rId7"/>
    <p:sldId id="279" r:id="rId8"/>
    <p:sldId id="278" r:id="rId9"/>
    <p:sldId id="280" r:id="rId10"/>
    <p:sldId id="281" r:id="rId11"/>
    <p:sldId id="282" r:id="rId12"/>
    <p:sldId id="275" r:id="rId13"/>
    <p:sldId id="283" r:id="rId14"/>
    <p:sldId id="284" r:id="rId15"/>
    <p:sldId id="285" r:id="rId16"/>
    <p:sldId id="314" r:id="rId17"/>
    <p:sldId id="271" r:id="rId18"/>
    <p:sldId id="287" r:id="rId19"/>
    <p:sldId id="289" r:id="rId20"/>
    <p:sldId id="288" r:id="rId21"/>
    <p:sldId id="290" r:id="rId22"/>
    <p:sldId id="296" r:id="rId23"/>
    <p:sldId id="291" r:id="rId24"/>
    <p:sldId id="292" r:id="rId25"/>
    <p:sldId id="293" r:id="rId26"/>
    <p:sldId id="324" r:id="rId27"/>
    <p:sldId id="294" r:id="rId28"/>
    <p:sldId id="298" r:id="rId29"/>
    <p:sldId id="297" r:id="rId30"/>
    <p:sldId id="303" r:id="rId31"/>
    <p:sldId id="299" r:id="rId32"/>
    <p:sldId id="310" r:id="rId33"/>
    <p:sldId id="301" r:id="rId34"/>
    <p:sldId id="302" r:id="rId35"/>
    <p:sldId id="306" r:id="rId36"/>
    <p:sldId id="304" r:id="rId37"/>
    <p:sldId id="307" r:id="rId38"/>
    <p:sldId id="337" r:id="rId39"/>
    <p:sldId id="338" r:id="rId40"/>
    <p:sldId id="311" r:id="rId41"/>
    <p:sldId id="286" r:id="rId42"/>
    <p:sldId id="272" r:id="rId43"/>
    <p:sldId id="270" r:id="rId44"/>
    <p:sldId id="269" r:id="rId45"/>
    <p:sldId id="268" r:id="rId46"/>
    <p:sldId id="267" r:id="rId47"/>
    <p:sldId id="266" r:id="rId48"/>
    <p:sldId id="315" r:id="rId49"/>
    <p:sldId id="316" r:id="rId50"/>
    <p:sldId id="317" r:id="rId51"/>
    <p:sldId id="318" r:id="rId52"/>
    <p:sldId id="320" r:id="rId53"/>
    <p:sldId id="319" r:id="rId54"/>
    <p:sldId id="321" r:id="rId55"/>
    <p:sldId id="322" r:id="rId56"/>
    <p:sldId id="323" r:id="rId57"/>
    <p:sldId id="331" r:id="rId58"/>
    <p:sldId id="328" r:id="rId59"/>
    <p:sldId id="329" r:id="rId60"/>
    <p:sldId id="332" r:id="rId61"/>
    <p:sldId id="334" r:id="rId62"/>
    <p:sldId id="336" r:id="rId63"/>
    <p:sldId id="32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  <a:srgbClr val="6AA84F"/>
    <a:srgbClr val="387DB6"/>
    <a:srgbClr val="50A77C"/>
    <a:srgbClr val="F6E178"/>
    <a:srgbClr val="F6A66B"/>
    <a:srgbClr val="EA6F5F"/>
    <a:srgbClr val="92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36353" autoAdjust="0"/>
  </p:normalViewPr>
  <p:slideViewPr>
    <p:cSldViewPr snapToGrid="0">
      <p:cViewPr varScale="1">
        <p:scale>
          <a:sx n="38" d="100"/>
          <a:sy n="38" d="100"/>
        </p:scale>
        <p:origin x="33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-8730"/>
    </p:cViewPr>
  </p:sorterViewPr>
  <p:notesViewPr>
    <p:cSldViewPr snapToGrid="0">
      <p:cViewPr varScale="1">
        <p:scale>
          <a:sx n="88" d="100"/>
          <a:sy n="88" d="100"/>
        </p:scale>
        <p:origin x="37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# Paper</a:t>
            </a:r>
            <a:r>
              <a:rPr lang="en-US" sz="1800" b="1" baseline="0" dirty="0"/>
              <a:t> Titles at ACL including "Neural" Or "Deep“ 1979-2019</a:t>
            </a: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Sheet1!$C$3:$C$43</c:f>
              <c:numCache>
                <c:formatCode>General</c:formatCode>
                <c:ptCount val="41"/>
                <c:pt idx="0">
                  <c:v>1979</c:v>
                </c:pt>
                <c:pt idx="1">
                  <c:v>1980</c:v>
                </c:pt>
                <c:pt idx="2">
                  <c:v>1981</c:v>
                </c:pt>
                <c:pt idx="3">
                  <c:v>1982</c:v>
                </c:pt>
                <c:pt idx="4">
                  <c:v>1983</c:v>
                </c:pt>
                <c:pt idx="5">
                  <c:v>1984</c:v>
                </c:pt>
                <c:pt idx="6">
                  <c:v>1985</c:v>
                </c:pt>
                <c:pt idx="7">
                  <c:v>1986</c:v>
                </c:pt>
                <c:pt idx="8">
                  <c:v>1987</c:v>
                </c:pt>
                <c:pt idx="9">
                  <c:v>1988</c:v>
                </c:pt>
                <c:pt idx="10">
                  <c:v>1989</c:v>
                </c:pt>
                <c:pt idx="11">
                  <c:v>1990</c:v>
                </c:pt>
                <c:pt idx="12">
                  <c:v>1991</c:v>
                </c:pt>
                <c:pt idx="13">
                  <c:v>1992</c:v>
                </c:pt>
                <c:pt idx="14">
                  <c:v>1993</c:v>
                </c:pt>
                <c:pt idx="15">
                  <c:v>1994</c:v>
                </c:pt>
                <c:pt idx="16">
                  <c:v>1995</c:v>
                </c:pt>
                <c:pt idx="17">
                  <c:v>1996</c:v>
                </c:pt>
                <c:pt idx="18">
                  <c:v>1997</c:v>
                </c:pt>
                <c:pt idx="19">
                  <c:v>1998</c:v>
                </c:pt>
                <c:pt idx="20">
                  <c:v>1999</c:v>
                </c:pt>
                <c:pt idx="21">
                  <c:v>2000</c:v>
                </c:pt>
                <c:pt idx="22">
                  <c:v>2001</c:v>
                </c:pt>
                <c:pt idx="23">
                  <c:v>2002</c:v>
                </c:pt>
                <c:pt idx="24">
                  <c:v>2003</c:v>
                </c:pt>
                <c:pt idx="25">
                  <c:v>2004</c:v>
                </c:pt>
                <c:pt idx="26">
                  <c:v>2005</c:v>
                </c:pt>
                <c:pt idx="27">
                  <c:v>2006</c:v>
                </c:pt>
                <c:pt idx="28">
                  <c:v>2007</c:v>
                </c:pt>
                <c:pt idx="29">
                  <c:v>2008</c:v>
                </c:pt>
                <c:pt idx="30">
                  <c:v>2009</c:v>
                </c:pt>
                <c:pt idx="31">
                  <c:v>2010</c:v>
                </c:pt>
                <c:pt idx="32">
                  <c:v>2011</c:v>
                </c:pt>
                <c:pt idx="33">
                  <c:v>2012</c:v>
                </c:pt>
                <c:pt idx="34">
                  <c:v>2013</c:v>
                </c:pt>
                <c:pt idx="35">
                  <c:v>2014</c:v>
                </c:pt>
                <c:pt idx="36">
                  <c:v>2015</c:v>
                </c:pt>
                <c:pt idx="37">
                  <c:v>2016</c:v>
                </c:pt>
                <c:pt idx="38">
                  <c:v>2018</c:v>
                </c:pt>
                <c:pt idx="39">
                  <c:v>2019</c:v>
                </c:pt>
              </c:numCache>
            </c:numRef>
          </c:xVal>
          <c:yVal>
            <c:numRef>
              <c:f>Sheet1!$D$3:$D$43</c:f>
              <c:numCache>
                <c:formatCode>General</c:formatCode>
                <c:ptCount val="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7</c:v>
                </c:pt>
                <c:pt idx="35">
                  <c:v>15</c:v>
                </c:pt>
                <c:pt idx="36">
                  <c:v>44</c:v>
                </c:pt>
                <c:pt idx="37">
                  <c:v>63</c:v>
                </c:pt>
                <c:pt idx="38">
                  <c:v>187</c:v>
                </c:pt>
                <c:pt idx="39">
                  <c:v>249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2E9-41C9-A90F-D2E1399B3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4635520"/>
        <c:axId val="574635848"/>
      </c:scatterChart>
      <c:valAx>
        <c:axId val="574635520"/>
        <c:scaling>
          <c:orientation val="minMax"/>
          <c:max val="2020"/>
          <c:min val="197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635848"/>
        <c:crosses val="autoZero"/>
        <c:crossBetween val="midCat"/>
      </c:valAx>
      <c:valAx>
        <c:axId val="5746358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635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37E25F-64FA-4F8B-AD18-A0BCD1112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5AF5A-0E59-410E-B50F-CE79118F7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882CA-7DA8-4E65-A176-6F3BBAEF18D8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BD01-C3E2-4766-A7F3-95A2DCC8D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50B6E-FEC3-4E23-A676-2FBEBB37CD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8B6A0-5541-4D31-9C58-D4C2631BA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78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1-05T00:17:30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 7746 140 0,'5'0'291'0</inkml:trace>
  <inkml:trace contextRef="#ctx0" brushRef="#br0" timeOffset="525.11">2281 7735 146 0,'0'-6'307'16,"5"3"179"-16,-5 3-284 15,7 3 2-15,3 7-45 16,0 9-44-16,2 5-38 16,6 12 17-16,-8 8-47 15,2 6-14 1,-2 5-25-16,-8 1-1 15,6-2-83-15,4-7 53 16,-7-4 34-16,-3-12-460 16,-9-10 275-16,-5-14 195 15,-3-10-93-15,-5-10 116 16,0-8-124 0,3-8 89-16,10-3 48 15,7-5-132-15,0-6 95 16,12-4-49-16,3 1 83 15,5-1-88-15,4 3 72 16,3 3 73-16,-2 7 55 16,2 5-6-1,-2 8-116-15,-1 11 34 16,-4 13-10-16,-5 9 1 16,-3 10 21-16,0 3-87 15,-4 3 84-15,-8-3-153 16,5-5-238-16,-5-7 38 15,0-13 172 1,2-11 1-16,10-16 96 16,8-11-9-16,12-5 155 15,7-3 238-15,1 11-64 16,4 10-103-16,-7 14 38 16,-5 13 26-16,-10 14-67 15,-2 11-114 1,-8 8-92-16,-4 8-187 15,1-2-472-15,-6-3-209 16</inkml:trace>
  <inkml:trace contextRef="#ctx0" brushRef="#br0" timeOffset="891.66">3271 7683 466 0,'27'-2'648'0,"2"2"-438"15,6 2-39-15,2 2-149 16,-8-5 21-1,8-5-78-15,-2-6-119 16,-3-6-39-16,-8-7-184 16,-7-4 326-16,-14-3 415 15,-6 5-352-15,-14 4 217 16,-3 16 27-16,-7 17-82 16,-10 19-111-1,5 16 35-15,10 11-68 16,3 9 4-16,14-1-40 15,10-3-205-15,9-4-757 16</inkml:trace>
  <inkml:trace contextRef="#ctx0" brushRef="#br0" timeOffset="2524.85">4750 9659 143 0,'-7'-23'264'0,"4"-1"39"16,-2-1-25-16,0 0-36 15,-2 0-2-15,4 0 8 16,-6 1 17-16,1 0 30 16,1 3 47-16,2 1 35 15,2 6 7-15,-6 2-19 0,9 0-43 16,0 5-48-16,0 4-60 16,9 3-46-16,-6 3-19 15,9 6 6-15,5 2 18 16,-7 7 14-16,10 5 8 15,5 4 5-15,-1 5-6 0,8 1-16 16,3 5-21-16,4 2-25 16,10 1-25-16,3 4-29 15,7-3-23-15,5 5-14 16,-2-1-11-16,6 4-5 0,-1 3-4 16,-3-2-1-16,-5 1-2 15,5-2 1-15,-7-2 6 16,-3-4 2-16,-3-1-1 15,1-5 0-15,-5-3 3 16,-3-2 2-16,-4-3-3 0,-4-3-5 16,-1 0-1-16,-3-2-3 15,-3-2-1-15,-6-2-4 16,-4-3 0-16,-1-2 6 0,-6-5 3 16,-2-4 3-16,0-1-3 15,-8-3 3-15,-2-1-4 16,0-2-4-16,0-2 2 15,-2 2 2-15,-8-1 5 16,2-1 5-16,-6 0 4 16,-6-3 0-16,-12-6-10 0,-5-7-7 15,-5-7-8-15,-10-6-8 16,1-4-8-16,-6-1-2 16,5-1-1-16,-4 1 1 0,9 4-1 15,-5 1 1-15,8 6 3 16,2 4 0-16,5 3 2 15,10 6-4-15,3 1-1 16,9 4-7-16,7 6-1 16,8 4 0-16,10 9 3 0,15 10 3 15,2 5 2-15,5 4 7 16,7 5 2-16,3 2 0 16,-2 1-1-16,-1 0 0 15,0-3-1-15,-4 0-9 0,7-6-7 16,-13-5-5-16,3-7 0 15,0-7 1-15,-2-10 2 16,-3-8 8-16,-5-7 11 16,3-4 10-16,-6-1 0 15,1-3 2-15,0 2-1 0,-3-1-19 16,-2-1-51-16,4-2-73 16,1-7-80-16,0-2-98 15,4-9-136-15,8-1-195 0,-5 2-257 16,3 6-94-16,-10 4-4 15,-6 13 48-15,-1 5 113 16,-8 13 199-16</inkml:trace>
  <inkml:trace contextRef="#ctx0" brushRef="#br0" timeOffset="3592.06">5887 11954 385 0,'3'-14'516'0,"1"1"74"15,-1 3 97-15,2 2-36 16,2 5-81-16,10 1-65 0,-2 6-43 15,5 3-37-15,9 9-73 16,-6 5-80-16,9 12-55 16,-5 6-52-16,5 9-41 15,-3 7-31-15,-2 4-21 16,0 5-22-16,-2-1-17 16,0-2-14-16,-3-9-6 15,-3-7 4-15,-6-12 14 16,-6-10 7-16,-2-12-9 0,-10-15-4 15,-5-15-6-15,-7-12-15 16,2-4-17-16,5-3-10 16,3 1 2-16,5 3 2 15,4 7 11-15,3 6 15 16,7 6 17-16,3 8 12 16,5 5 13-16,7 6 6 0,-3 4 2 15,4 7-3-15,4 5-5 16,-3 5-5-16,-2 7-3 15,-2 6-6-15,-3 2-35 16,-2 1-77-16,-1-2-120 16,-6-9-184-16,-1-14-276 15,0-11-257-15,1-16-111 0,-1-12-8 16,3-11 73-16,-1-7 158 16,11-5 261-16</inkml:trace>
  <inkml:trace contextRef="#ctx0" brushRef="#br0" timeOffset="4308.18">6973 11995 84 0,'12'8'488'16,"-2"-2"89"-16,0 1 53 15,2 1 69-15,5-5-120 0,3 1-127 16,2-8-93-16,8-1-69 16,2-4-41-16,-5-7-63 15,5-2-60-15,0-1-39 16,-10-5-24-16,-3-1-14 16,-1 0-7-16,-11 0 3 15,-7 2 5-15,0 5 9 0,-7 4 14 16,-6 8 20-16,-1 10 34 15,-11 12 27-15,0 9 28 16,3 11 11-16,0 6 4 16,0 8-8-16,5 2-19 15,-3 0-27-15,13-2-34 16,-1-3-34-16,8-6-39 0,3-7-52 16,7-8-58-16,2-9-70 15,8-10-79-15,-1-9-100 16,3-9-134-16,-2-3-144 15,5 0-115-15,-1 2-55 16,3-2-8-16,0 7 62 16,5 4 161-16,0 1 236 0,5 6 233 15,-2 1 195-15,2 3 173 16,-3 2 159-16,3 4 120 16,-5 4 35-16,-10 0 2 15,-2 2-32-15,0-3-60 16,-8 0-103-16,-5-5-126 15,-7-8-104-15,-7-8-92 0,0-8-61 16,-6-9-35-16,6-5-17 16,2-4-8-16,10-3 12 15,2-1 23-15,6 4 24 16,6 2 18-16,6 6 11 16,7 4 9-16,2 8-7 15,11 1-24-15,-1 5-34 16,3 2-43-16,-1-1-74 15,-6-3-177-15,2 1-323 0,-20-2-183 16,-10-6-86-16,-12-3-27 16,-7-3 35-16,-10 2 154 15</inkml:trace>
  <inkml:trace contextRef="#ctx0" brushRef="#br0" timeOffset="10191.31">13407 7630 19 0,'12'-2'289'16,"-5"-1"58"-16,6 3 47 0,-1 0-47 15,0 3-33-15,3 3 5 16,7 6 22-16,-7 4 10 15,0 5 17-15,4 4 8 16,4 2-19-16,-9 4-38 16,1-3-52-16,-5 1-49 0,-3-2-50 15,-7-2-39-15,-5-1-28 16,3-4-25-16,-3-2-29 16,-2-7-28-16,-1-6-25 15,-2-6-13-15,3-11-9 16,0-3-5-16,2-11 2 0,2-2 5 15,6-6 8-15,7-2 4 16,4-1 2-16,6 1 1 16,5 0 4-16,-3 3 11 15,10 2 10-15,-3 6 10 0,-6 9 10 16,1 8 4-16,-9 9 4 16,2 10 3-16,-5 8 3 15,-4 6 4-15,-3 2-3 16,-5 0-1-16,0-6-5 15,-5-6-14-15,5-8-19 0,0-11-20 16,5-10-11-16,5-11-8 16,19-5-5-16,-2-6 1 15,13 2 8-15,-1 3 10 0,0 8 21 16,-2 9 28-16,-5 10 31 16,-10 11 26-16,-2 10 16 15,-8 8 7-15,-2 5-10 16,-10 2-41-16,0 2-71 15,0-6-96-15,0-4-156 0,3-10-240 16,2-9-270-16,2-5-127 16,0-7-31-16,6 0 34 15,-6 0 119-15,5 3 218 16</inkml:trace>
  <inkml:trace contextRef="#ctx0" brushRef="#br0" timeOffset="10508.99">14369 7717 300 0,'7'6'462'16,"6"-3"121"-16,-1-1 127 0,3-1-32 16,5-2-78-16,4-1-48 15,8-3-60-15,3-2-101 16,4-5-121-16,0 0-100 0,3-5-78 16,-12-3-72-16,-1-1-63 15,-9-2-46-15,-8 3-25 16,-9 2-1-16,-6 7 28 15,-7 7 39-15,-4 12 48 16,-6 8 47-16,-5 13 38 16,-7 9 31-16,10 11 4 0,-2 3-9 15,9 1-14-15,5 1-31 16,15-4-39-16,15-6-66 16,7-8-128-16,10-9-209 0,4-5-299 15,4-5-145-15,-1 1-64 16,0-1-3-16,-9 2 85 15,-3 3 187-15</inkml:trace>
  <inkml:trace contextRef="#ctx0" brushRef="#br0" timeOffset="12109.29">14468 9287 108 0,'12'-2'397'0,"3"4"100"0,2 2 93 15,-2 5 62-15,2 0-6 16,-2 1-50-16,2 2-53 16,-2 3-63-16,4 1-83 15,1 2-108-15,0 6-73 16,7 2-50-16,2 3-36 0,-2 5-24 15,10 3-10-15,-2 2-4 16,4 4 4-16,10-1 5 16,1 1 5-16,6-3 1 15,3 1-6-15,5-1-9 16,3-3-13-16,2-1-17 0,-3 0-16 16,6-2-13-16,-9-2-5 15,-6 0 2-15,-3 0 7 16,-5 2 8-16,-9-2 3 15,-6-1 2-15,-2-2-4 0,-5-3-14 16,3-1-13-16,-3-4-12 16,-2-1-8-16,-3-2-6 15,-3-4 0-15,1-1-1 16,2-2 2-16,-12-2 2 16,2-2 5-16,1-4-1 0,-6 1 2 15,3-1 2-15,-8-3-1 16,-2 0-1-16,0 0-2 15,-2-3 1-15,-8-3-8 16,8-1-9-16,-11 0-6 0,6-5-5 16,-5-1-7-16,4-6-4 15,-4-4-4-15,2-1 1 16,3-5-3-16,4-1-5 16,3-2-5-16,-5-2 0 0,5-2 3 15,0 2 7-15,0 2 6 16,0 3 13-16,0 3 16 15,0 5 9-15,0 4 5 16,0 3 2-16,5 3 0 16,-5 1 1-16,0 6 4 0,3 2 2 15,4 6 3-15,3 4 6 16,-3 5 1-16,1 3 1 16,-1 5-4-16,3 4-5 15,-3 4-2-15,6 0-3 0,-6 1 0 16,5 4 0-16,-9 0-3 15,9 2 0-15,-4-1-3 16,1-2-1-16,-6-3 0 16,4-5-4-16,-7-4-1 15,0-4-7-15,0-5-4 0,-7-1 0 16,-1 0-3-16,-4-2 3 16,0 1 3-16,4-1 9 15,-4 3 10-15,0 0 4 0,2-2 7 16,-7-1 1-16,2 1-1 15,-5 1-1-15,-9 0-3 16,-3 3 0-16,2 3-6 16,-7 0-21-16,5 3-57 15,0-2-96-15,10-2-155 0,2-11-249 16,-2-5-310-16,8-9-147 16,-1-10-33-16,-15-5 49 15,11-2 127-15,-4 2 232 16</inkml:trace>
  <inkml:trace contextRef="#ctx0" brushRef="#br0" timeOffset="14076.16">19580 8327 139 0,'7'-6'384'15,"1"4"82"-15,9 8 83 0,3 6-4 16,4 8-18-16,-2 6-24 16,8 7-41-16,-8 4-51 15,3 4-60-15,-6 1-79 16,-4-1-78-16,-5-2-53 16,-8-6-40-16,-2 0-30 0,-2-4-22 15,-8-6-22-15,0-5-23 16,-2-6-25-16,0-5-20 15,4-8-15-15,-2-7-11 16,10-2 1-16,10-6 7 0,0-2 12 16,2-2 16-16,13 0 11 15,0 1 14-15,7 3 14 16,-5 5 17-16,5 5 24 16,0 12 29-16,0 6 30 0,-5 12 21 15,0 4 9-15,-7 6-4 16,-1 4-22-16,-2-5-48 15,-2 1-71-15,-2-7-109 16,-6-4-170-16,0-12-252 16,3-9-233-16,-7-11-105 0,2-7-23 15,-1-4 49-15,-4 2 133 16,0 1 231-16</inkml:trace>
  <inkml:trace contextRef="#ctx0" brushRef="#br0" timeOffset="14391.33">20208 8807 102 0,'2'6'379'0,"10"-1"79"16,1-1 68-16,1-1 30 16,11-3-66-16,0-3-40 15,7-1-33-15,0-7-56 0,2-1-55 16,3-1-81-16,-10-3-80 16,0 0-67-16,-7-4-42 15,-3 2-25-15,-5 0-11 16,-4 2-8-16,-1 2 1 15,1 3 14-15,-4 7 30 0,-1 6 27 16,-3 9 32-16,-3 9 34 16,-4 12 24-16,-10 9 9 15,-3 11-11-15,-4 8-19 16,1 3-36-16,-6 0-53 16,9-5-72-16,0-9-109 0,13-12-158 15,5-13-212-15,4-14-240 16,10-15-109-16,13-11-23 15,-3-7 49-15,10-6 126 0,5 3 194 16</inkml:trace>
  <inkml:trace contextRef="#ctx0" brushRef="#br0" timeOffset="14625.21">20668 9024 75 0,'32'8'469'0,"-10"7"171"16,8 4 119-16,-11 2 86 16,1 1-103-16,-5-1-114 0,-3-1-124 15,-5-6-140-15,1-5-106 16,-3-8-89-16,0-7-77 15,-5-10-61-15,0-8-50 16,0-4-35-16,0-4-18 0,2-3-3 16,8 3 5-16,0-1 4 15,2 2 4-15,5 3-5 16,-4 3-38-16,1 3-89 16,1 2-137-16,2 4-172 15,-2 4-187-15,2-1-86 0,3 5-8 16,0 1 69-16,-6-2 130 15</inkml:trace>
  <inkml:trace contextRef="#ctx0" brushRef="#br0" timeOffset="14907.5">21273 8746 54 0,'13'7'452'16,"-13"4"102"-16,0 2 83 16,-8-4 72-16,-4 0-114 15,0 1-110-15,-3-1-92 16,0-1-90-16,3 2-80 0,-5-2-84 15,14-3-79-15,3 3-54 16,3 1-28-16,16 4-17 16,1 3 2-16,9 2 29 15,3 3 41-15,-9 4 40 0,-4 4 41 16,-6 1 27-16,-8 1 8 16,-13 0-31-16,-14 0-75 15,-5-4-153-15,-12-6-253 16,-6-5-294-16,-6-8-154 0,-4 2-61 15,-1-2 6-15,2-3 99 16,2 2 205-16</inkml:trace>
  <inkml:trace contextRef="#ctx0" brushRef="#br0" timeOffset="15724.39">20249 9521 347 0,'0'9'473'0,"0"2"85"15,-7 3 78-15,-5 6-73 0,-8 5-67 16,-2 9-54-16,-10 7-63 16,-5 7-62-16,2 4-65 15,-4 3-67-15,2 3-59 16,-2 4-39-16,-6 2-27 0,6 4-21 16,-8 4-13-16,-2 1-10 15,2 2-8-15,-9-3-2 16,6-7 0-16,-1-3-1 15,2-13 0-15,2-4 2 16,3-10 4-16,-1-4-4 0,11-6 3 16,2-4 2-16,5-1 0 15,2-6-1-15,5-3 0 16,3-2 0-16,10-4-3 16,-1-5-2-16,3-5-6 15,3-9 0-15,4-10-2 0,3-3-4 16,3-10-5-16,-1-2 0 15,5-4 2-15,1-2-3 16,-6 3 3-16,5 0 5 0,-4 3 11 16,2 5 12-16,-8 4 19 15,8 5 20-15,-8 5 13 16,3 4 2-16,-5 9 1 16,3 8-7-16,-3 11-12 15,0 7-14-15,5 6-9 0,0 4-3 16,-3 4-1-16,-2 5-1 15,8 0 1-15,-8 1 0 16,0 0 0-16,-3 1-2 16,-2-3-6-16,3-3-4 0,-8-4-4 15,7-5-4-15,-4-1-3 16,-3-7-4-16,8-2-1 16,2-3 0-16,0 1 14 15,7-2 24-15,8 7 34 16,14-1 29-16,6 2 26 0,9 5 16 15,10-1-6-15,8 0-17 16,-1-3-35-16,11-4-58 16,-1-7-98-16,-9-5-186 15,-11-11-451-15,-24-10-242 16,-19-6-121-16,-35-4-39 0,-32 0 41 16,-50 4 149-16,-53 13 432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1-05T00:28:26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16380 7528 36 0,'0'0'238'0,"0"-2"19"15,0 2-31-15,-2-3-63 0,2 1-48 16,-10-4-52-16,10 1-45 15,-8-3-45-15,6 2-40 16,2-3-31-16,0 2-31 16,0-2-13-16,0 2 0 15,2-1 20-15,-2 4 43 0,0-2 54 16,0 4 66-16,5-1 50 16,-5 1 32-16,-5 0 21 15,3 2-3-15,2-3-18 0,-10 1-30 16,10 0-20-16,0-2 11 15,0 1 22-15,0 2 28 16,0-2 26-16,0 0 27 16,0 3 18-16,0-2-2 15,-2 0-11-15,2 2-26 0,0-2-25 16,-5 1-30-16,0-1-34 16,2-4-34-16,-2 1-26 15,5-2-16-15,-2 0-2 16,-3-2 6-16,0 2 17 0,5 1 19 15,0 1 24-15,0 1 27 16,-2 3 28-16,2-1 25 16,2 4 13-16,-2-1 4 15,0 3-4-15,0-3-11 0,0 3-21 16,0-4-32-16,0 2-22 16,0-2-20-16,-7-2-16 15,4-2-14-15,-2 1-6 16,0-2 3-16,3 1 4 15,-3 2 2-15,3-1 0 0,2 1 1 16,0 0 2-16,7 0-6 16,-5 1-5-16,8 1-2 15,0 0 2-15,2 1 4 16,1 1 4-16,4-2-1 16,-7 4 3-16,9-2 0 0,-1-1-3 15,-4 1-4-15,6 2-5 16,0-2 1-16,4-1-4 15,-4-1-1-15,5 0-2 16,-1 0 1-16,-1-3-2 0,6-1-2 16,-7 2 0-16,5-1-1 15,-5-1 2-15,1 4-1 16,-4-2 1-16,1 2 0 16,-3 0 2-16,-2 2 4 15,2-2 1-15,-5 2 2 0,-2 0 0 16,3-2 0-16,-1 0-2 15,0-2-3-15,1 0-4 16,1 0-6-16,4 1 0 16,-9 1 0-16,9 0-1 0,-4 0 0 15,-1 0 0-15,6 3 0 16,1-1 1-16,-8 0-1 16,8 0 0-16,-3-2 2 15,-4-2 3-15,6 2 1 0,-4-4 3 16,0 1-2-16,-3-1 1 15,5 0-1-15,-9 1-1 16,-1 1-1-16,5 0-3 16,-4 2 0-16,4 2 5 15,-4 0 3-15,1 0 8 0,-6 1 2 16,2 0 5-16,-3 0 4 16,3 0 2-16,0-1-2 15,-5 0-5-15,0 0-3 16,0-1-3-16,-5-1-5 15,5 2-5-15,0-2-4 0,0 1-2 16,0-1-3-16,0 0 0 16,0 0 0-16,0 0 2 15,0 0 4-15,-5 0 1 16,5 0 4-16,-2 0 2 0,-3 0 0 16,-3 3-1-16,1-3-1 15,-10 2-5-15,5-1-2 16,-3-1-3-16,0 2 0 15,-2-2 0-15,-3 0 0 16,0 0 2-16,-4 2 0 0,4-1 0 16,-2 3-1-16,0 0 1 15,-5 3-2-15,5 0 1 16,-3 4 0-16,0-2 0 0,11-2-1 16,-11 0 1-16,10-1-1 15,-5-2-1-15,3-3 1 16,3 1-1-16,-4-1 2 15,4 1-1-15,-4-2 5 16,4 2 2-16,-4 0 0 0,8 0 1 16,1-1-1-16,-4 1 2 15,6 0 1-15,4 0 6 16,-6-2 5-16,1-2 4 16,6 0 10-16,-11-1 5 0,6-3 2 15,-3 3-2-15,-2 0-4 16,5-1-5-16,4 2-15 15,-7 0-15-15,10 2-15 16,-2 2-11-16,2 0-7 0,2 2 0 16,-2-3 4-16,0 2 10 15,-7 1 11-15,4 0 8 16,-6-1 8-16,6 1-8 16,-9-1-42-16,7-1-88 0,2-1-174 15,-6 2-310-15,6-6-199 16,-4 0-97-16,-3-7-14 15,2-5 57-15,-4-8 153 16</inkml:trace>
  <inkml:trace contextRef="#ctx0" brushRef="#br0" timeOffset="3232.93">16503 7625 23 0,'0'13'309'0,"-2"4"56"0,-3-1 52 16,0 0-13-16,5 2-30 16,0-2-16-16,0-2 8 15,0-1 18-15,0-1 12 16,-3-3-13-16,3 1-32 16,0-6-41-16,-5 2-49 0,3-1-58 15,-3-1-50-15,0 1-33 16,3 2-19-16,-8-1-9 15,2 1-3-15,-4 2-5 16,2 3-3-16,-9 3-4 0,-6 3-4 16,0-1-12-16,-2 1-11 15,0 1-3-15,-5-4-6 16,3-1-8-16,-3-1-5 16,2-1 1-16,-2 1 0 15,3 3-9-15,-6 0-4 0,-2 4-4 16,3 1-2-16,-3 2-1 15,-3 1 2-15,6-3 2 16,-3-2 1-16,-2-1 0 16,-6 0 1-16,-1-2-1 0,-1 0-8 15,-10 1-3-15,1-1-1 16,1 2 0-16,-4 1-4 16,0 3 3-16,-2-1 5 15,2 2 6-15,0 0 3 16,-5-1 7-16,0-3 4 0,5 1 2 15,-5-4 3-15,2 0 3 16,1-1-7-16,1-5-5 16,9-1-1-16,-1-2-3 15,5-1-8-15,1-3-8 16,1-1 3-16,-4 0 0 0,7-2-2 16,-7-2 0-16,-3 2 2 15,1-2-1-15,1 1 0 16,-6-1-1-16,-1-2 1 15,5-1-2-15,1 0 0 16,-1-3-1-16,-2 1-1 0,-3 2 2 16,3-2-2-16,-2 1-2 15,-4-1-4-15,1 1-4 16,0 0-1-16,-2-2-4 16,7 1 1-16,-3-2-2 0,5 0-5 15,-2-1-2-15,-2 1-5 16,4-2-7-16,-2 0-8 15,-8-1-7-15,1-3 2 16,-1 0 4-16,1-1 5 16,-1 1 7-16,3 1 6 0,5-2 11 15,-3-2 6-15,6 0 3 16,6-2 4-16,3-1-3 16,3-4-3-16,-3-4-9 15,3-1-11-15,-3 0-10 0,0 1-8 16,3 1-1-16,-1 1 2 15,-4 2 8-15,5 1 8 16,-3 3 8-16,0-3 7 16,0 0 5-16,-7-3 1 15,7 0 1-15,-7-1-4 16,7 0-6-16,-2-2-8 0,-6 2-4 16,11 3-3-16,-3 0 0 15,5 4 6-15,3 1 4 16,-3 2 11-16,5 4 6 0,0-1 2 15,10 5 0-15,-3 1 0 16,0 0 1-16,6 3-7 16,6-1-17-16,-1 0-18 15,6 0-17-15,-4-2-13 16,5-2-8-16,-3-2 11 0,2-2 16 16,1-1 22-16,0-1 19 15,-6 4 23-15,6-2 13 16,-3 5 3-16,3 1-2 15,4 4-1-15,3 1-2 0,-5 4-6 16,0 0-8-16,5 0-4 16,0 0-1-16,0 0-1 15,5 0-2-15,0 4-1 0,3-1 0 16,4 2-4-16,-2 8 1 16,2 5 7-16,8 8 7 15,-8 10 2-15,5 10 4 16,-14 6 9-16,2 6-1 15,-10 0 0-15,2 1-4 16,-7-3-1-16,1-3 5 0,-1-6-2 16,0-6-1-16,0-7-2 15,8-9-8-15,-3-4-9 16,5-8-15-16,5-3-8 16,-3-6-9-16,3-8-7 15,2-8-2-15,1-8-1 0,2-3 7 16,-3-9-2-16,5-4 1 15,-4-3 3-15,4-6 2 16,0 1 3-16,-2-3 1 0,10 2 3 16,-3 2 4-16,-2 4 4 15,5 5 6-15,-8 4 4 16,5 5 6-16,-10 5 8 16,1 6 4-16,-1 1 2 15,-2 4 0-15,3 2 0 0,-1 4 3 16,5 3 5-16,8 3 8 15,5 10 11-15,11 3 12 16,4 5 9-16,-1 5 3 16,8 0-4-16,0 1-11 0,4-2-20 15,-1-6-34-15,-4-4-53 16,1-12-124-16,-2-6-216 16,-6-12-275-16,-7-6-138 15,-7-7-56-15,-13-5 2 16,-10 2 95-16,-2-4 199 0</inkml:trace>
  <inkml:trace contextRef="#ctx0" brushRef="#br0" timeOffset="5000.26">15523 7592 150 0,'15'20'369'0,"-2"0"65"15,-1 1 23-15,3-1-51 16,-3-1-68-16,0 3-70 0,5-3-56 15,-7 0-45-15,3-4-36 16,-1 0-25-16,-5-3-26 16,6-3-37-16,-1-2-35 15,3-3-27-15,-3 0-16 16,8-1-3-16,-8 1 24 0,5-1 60 16,-7 1 77-16,0 1 75 15,-8 1 60-15,-2 1 33 16,5 0-1-16,-5-2-32 15,5 2-50-15,-5 1-53 16,0-1-40-16,0-1-25 0,0 2-12 16,0-2-8-16,0-2-11 15,-5 1-13-15,0 1-7 16,3 0-6-16,-8 1-2 16,3 1 6-16,4 4 10 0,-9-2 12 15,-5 1 3-15,7 1 3 16,-7-3-5-16,-3-2-10 15,0-1-12-15,-4-4-13 16,-8-2-12-16,5-2-9 16,-1-2-4-16,1-1-1 0,3 1 1 15,4-1 1-15,0-2 5 16,3 1 2-16,-3-1-1 16,8-2-4-16,-3-3-8 15,3-4-8-15,-3-4-7 16,-2-2-2-16,5 0-1 0,2-2 2 15,-12 1 6-15,12 2 7 16,-7 1 3-16,4 0 1 16,1 2 2-16,2 1 3 0,0 2 0 15,1 1 0-15,-1-2 3 16,2 1 3-16,1 3 1 16,0 0 1-16,-3-1-1 15,2 3 1-15,-4 1-3 16,2-2-1-16,-7 0-1 0,2 0-4 15,-4 1-1-15,1-1 0 16,4-2-2-16,-6 0 0 16,3 1 1-16,2-3-1 15,3 2 1-15,-6 1-2 0,11-1 1 16,0 2-4-16,2 2-1 16,-3 2 0-16,8 2-1 15,0-1 2-15,5 3-1 16,-2-1 6-16,6 1-4 0,-6-1-4 15,9 1-7-15,-4-3-4 16,1 3 0-16,-1-2-2 16,-6 1 5-16,3 0 11 15,-5 2 8-15,0 0 9 0,0 2 4 16,-5 2 4-16,5 0 1 16,0 2 0-16,0 1 5 15,0 2 2-15,10 4 3 16,-7 3 3-16,2 5 0 15,2 5-2-15,-2 1-3 0,-3 2-5 16,3 3-2-16,-10 0-3 16,3-1-3-16,-3-4-4 15,-7-6-10-15,4-2-14 16,-7-7-13-16,-7-3-9 0,3-3-9 16,-1-4-2-16,-2-4 5 15,2 1 4-15,0-4 2 16,-2-2-6-16,7 0-6 15,1-3-10-15,-4-4-6 16,6-2-1-16,0-4 6 16,4 1 10-16,6 0 14 0,-3 2 13 15,10 0 14-15,-3 3 8 16,11-1 5-16,2 4 4 16,2-2 2-16,-2 5 3 0,4 1 3 15,-6 3 3-15,-4 6 9 16,-6 6 12-16,-3 6 8 15,-3 6 11-15,3 4 2 0,0 2 2 16,3 1-5-16,2 0-7 16,-3-2-7-16,11-1-10 15,-1-2-7-15,3-8-17 16,7-3-38-16,-3-5-64 16,1-8-136-16,0-5-228 15,-5-7-288-15,4-5-145 0,1-6-48 16,-8-5 17-16,-4-4 107 15,2-4 214-15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1-05T00:46:46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 16975 90 0,'-22'-2'240'16,"2"2"8"-16,-2 0 15 15,2 0 26-15,0 0 18 16,3 2 6-16,2-2-8 16,-2 4-14-16,5-1-34 15,2 1-52-15,-7 2-51 16,9 2-48-16,-4 1-39 16,5-1-31-16,-1 3-17 0,-2-4-6 15,3 1-6-15,5-1 1 16,-8-2-1-16,2 2 4 15,3-3 3-15,5 0 1 16,-2-3 1-16,2 1 10 16,2 1 22-16,-2-3 20 15,5 0 20-15,8 0 22 16,-6 0 19-16,10-3 12 0,-7 1-4 16,10-1-9-16,2-3-12 15,-2-1-20-15,2 2-18 16,7-2-19-16,-2-1-15 15,5 4-10-15,-5-2-6 16,10-2 3-16,-7 4 4 16,2-5 2-16,0 3 1 15,0-1-2-15,0-1-1 16,0 4-5-16,-5-4-11 0,3 3-9 16,-3 0-4-16,-3-1-6 15,-2 1-2-15,-2 1-2 16,0-1 10-16,-1 3 8 15,-6-1 7-15,-1-1 6 16,0 2-1-16,-4 0 0 16,4 1-3-16,-5-2-7 15,6-1-5-15,-6 2-5 0,0 0 0 16,3 0 3-16,-7-1 9 16,2 3 13-16,0-2 12 15,-5 2 9-15,-10 2 3 16,7-2-2-16,-7 3-8 15,-4-1-13-15,-1 2-4 16,-7 0-6-16,-5-1-1 16,5 2-1-16,-8-1 0 15,-2 1 1-15,5-1-8 0,-5 1-6 16,0 2 0-16,0-1-3 16,0 1-2-16,5 0 1 15,2-2-1-15,6 1 0 16,4-3 1-16,0 1-1 15,-2-2-1-15,5-1 1 16,4-1 1-16,-4 0 1 16,9 0-2-16,-6 0-1 15,9 0-1-15,-8 0-2 0,8 0-2 16,8 2 0-16,1-2 0 16,1 1-2-16,10 2 2 15,5-3 1-15,-1 0-1 16,3 0 0-16,0 0 0 15,-2 0 1-15,2 0-2 16,3 0 2-16,-8 0 0 16,-3 0-7-16,6 5-4 0,-5-1-3 15,-1-1 0-15,1 0-1 16,-3 3 0-16,-2-3 9 16,-3 0 5-16,-4 0 3 15,4 0 2-15,-5-3 2 16,-2 0 2-16,-2-2 0 15,-3-2 1-15,-8-1-1 16,1-2-1-16,-5 1 11 16,-3-3 14-16,-5 2 9 0,1 1 7 15,-1 3 5-15,-5-2 1 16,1 5-10-16,4 0-13 16,0 0-11-16,8 0-10 15,0 0-7-15,4 0-6 16,6 0-5-16,4-1-5 15,6 1-5-15,9-3-4 16,-2-1 3-16,14-1-7 0,-9-1-3 16,0 1 4-16,-6 0 5 15,-6 1 6-15,-8 2 10 16,-8 2 14-16,-6 2 1 16,-6 2-26-16,0 3-72 15,-4-2-233-15,6-3-326 16,9-6-173-16,-1-3-85 15,7-5-20-15,-4-6 46 16,7 18 220-16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19446-4488-49B0-A41C-763B4FBD50F6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7F879-50CD-41EE-84CC-D1F2C3233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3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22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 userDrawn="1"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2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3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 userDrawn="1"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 userDrawn="1"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9"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 userDrawn="1"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CS539 – NLP+DL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55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 userDrawn="1"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 userDrawn="1"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 userDrawn="1"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 userDrawn="1"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 userDrawn="1"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" t="-8964" r="5141" b="14034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317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 userDrawn="1"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 userDrawn="1"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 userDrawn="1"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 userDrawn="1"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 userDrawn="1"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" t="-8964" r="5141" b="14034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44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NLP + DL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9"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4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2.png"/><Relationship Id="rId3" Type="http://schemas.openxmlformats.org/officeDocument/2006/relationships/image" Target="../media/image31.svg"/><Relationship Id="rId7" Type="http://schemas.openxmlformats.org/officeDocument/2006/relationships/image" Target="../media/image18.svg"/><Relationship Id="rId12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9.png"/><Relationship Id="rId5" Type="http://schemas.openxmlformats.org/officeDocument/2006/relationships/image" Target="../media/image16.svg"/><Relationship Id="rId10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svg"/><Relationship Id="rId7" Type="http://schemas.openxmlformats.org/officeDocument/2006/relationships/image" Target="../media/image1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svg"/><Relationship Id="rId7" Type="http://schemas.openxmlformats.org/officeDocument/2006/relationships/image" Target="../media/image1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37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70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gif"/><Relationship Id="rId4" Type="http://schemas.openxmlformats.org/officeDocument/2006/relationships/image" Target="../media/image1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ningmoni.github.io/wordnet-vis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6.sv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3" Type="http://schemas.openxmlformats.org/officeDocument/2006/relationships/image" Target="../media/image28.svg"/><Relationship Id="rId7" Type="http://schemas.openxmlformats.org/officeDocument/2006/relationships/image" Target="../media/image31.sv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104" y="1122363"/>
            <a:ext cx="11359793" cy="2387600"/>
          </a:xfrm>
        </p:spPr>
        <p:txBody>
          <a:bodyPr lIns="0" tIns="0" rIns="0" bIns="0"/>
          <a:lstStyle/>
          <a:p>
            <a:r>
              <a:rPr lang="en-US" b="1" dirty="0"/>
              <a:t>Natural Language Processing 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1: Introduction, Logistics, and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E505A-2EA8-42F9-ACE7-DBD88A6E1B22}"/>
              </a:ext>
            </a:extLst>
          </p:cNvPr>
          <p:cNvSpPr txBox="1"/>
          <p:nvPr/>
        </p:nvSpPr>
        <p:spPr>
          <a:xfrm>
            <a:off x="3025924" y="5735637"/>
            <a:ext cx="6140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Instructor: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Stefan Lee (he/him/his)</a:t>
            </a:r>
          </a:p>
        </p:txBody>
      </p:sp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omputer outline">
            <a:extLst>
              <a:ext uri="{FF2B5EF4-FFF2-40B4-BE49-F238E27FC236}">
                <a16:creationId xmlns:a16="http://schemas.microsoft.com/office/drawing/2014/main" id="{99A0EB69-B058-46B0-9882-B1537995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400" y="1682157"/>
            <a:ext cx="2986771" cy="29867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BC11FD-B265-4D01-A111-CBBFAFCF9086}"/>
              </a:ext>
            </a:extLst>
          </p:cNvPr>
          <p:cNvGrpSpPr/>
          <p:nvPr/>
        </p:nvGrpSpPr>
        <p:grpSpPr>
          <a:xfrm>
            <a:off x="424308" y="2509250"/>
            <a:ext cx="2752344" cy="2752344"/>
            <a:chOff x="4679069" y="2490299"/>
            <a:chExt cx="2752344" cy="2752344"/>
          </a:xfrm>
        </p:grpSpPr>
        <p:pic>
          <p:nvPicPr>
            <p:cNvPr id="21" name="Graphic 20" descr="Male profile with solid fill">
              <a:extLst>
                <a:ext uri="{FF2B5EF4-FFF2-40B4-BE49-F238E27FC236}">
                  <a16:creationId xmlns:a16="http://schemas.microsoft.com/office/drawing/2014/main" id="{2A9CAF14-B22D-4CB8-A086-128E9FAA5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22" name="Graphic 21" descr="Male profile outline">
              <a:extLst>
                <a:ext uri="{FF2B5EF4-FFF2-40B4-BE49-F238E27FC236}">
                  <a16:creationId xmlns:a16="http://schemas.microsoft.com/office/drawing/2014/main" id="{606F3C9F-3626-4A19-BAEC-7C46D401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0097" y="2491327"/>
              <a:ext cx="2750288" cy="2750288"/>
            </a:xfrm>
            <a:prstGeom prst="rect">
              <a:avLst/>
            </a:prstGeom>
          </p:spPr>
        </p:pic>
      </p:grpSp>
      <p:pic>
        <p:nvPicPr>
          <p:cNvPr id="17412" name="Picture 4" descr="History of Gmail - Wikipedia">
            <a:extLst>
              <a:ext uri="{FF2B5EF4-FFF2-40B4-BE49-F238E27FC236}">
                <a16:creationId xmlns:a16="http://schemas.microsoft.com/office/drawing/2014/main" id="{FAF99213-818B-41A4-8164-E10133DB3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07" y="2622865"/>
            <a:ext cx="852448" cy="6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Email outline">
            <a:extLst>
              <a:ext uri="{FF2B5EF4-FFF2-40B4-BE49-F238E27FC236}">
                <a16:creationId xmlns:a16="http://schemas.microsoft.com/office/drawing/2014/main" id="{99D7F401-E602-457F-938E-470CE4F90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4728" y="2261143"/>
            <a:ext cx="914400" cy="914400"/>
          </a:xfrm>
          <a:prstGeom prst="rect">
            <a:avLst/>
          </a:prstGeom>
        </p:spPr>
      </p:pic>
      <p:pic>
        <p:nvPicPr>
          <p:cNvPr id="28" name="Picture 6" descr="SPAM® – The Untarnishable Meat - Stites &amp; Harbison">
            <a:extLst>
              <a:ext uri="{FF2B5EF4-FFF2-40B4-BE49-F238E27FC236}">
                <a16:creationId xmlns:a16="http://schemas.microsoft.com/office/drawing/2014/main" id="{07583410-FFAA-49D8-84A5-04BD3EE6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926" y="4478134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peccygeekgrrl">
            <a:extLst>
              <a:ext uri="{FF2B5EF4-FFF2-40B4-BE49-F238E27FC236}">
                <a16:creationId xmlns:a16="http://schemas.microsoft.com/office/drawing/2014/main" id="{4B30D4EB-6357-4B19-9DFF-DF973A57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65" y="4220141"/>
            <a:ext cx="549843" cy="5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24" name="Picture 6" descr="SPAM® – The Untarnishable Meat - Stites &amp; Harbison">
            <a:extLst>
              <a:ext uri="{FF2B5EF4-FFF2-40B4-BE49-F238E27FC236}">
                <a16:creationId xmlns:a16="http://schemas.microsoft.com/office/drawing/2014/main" id="{D75168A9-2356-4B77-A840-F92916CF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79" y="4621325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CF3FC4-6ACF-4E2D-BC9A-2138F00584D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Spam Detection</a:t>
            </a:r>
          </a:p>
        </p:txBody>
      </p:sp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E55FCF44-D6C7-4A6E-9E21-D468EF056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5065" y="1445965"/>
            <a:ext cx="914400" cy="914400"/>
          </a:xfrm>
          <a:prstGeom prst="rect">
            <a:avLst/>
          </a:prstGeom>
        </p:spPr>
      </p:pic>
      <p:pic>
        <p:nvPicPr>
          <p:cNvPr id="17414" name="Picture 6" descr="SPAM® – The Untarnishable Meat - Stites &amp; Harbison">
            <a:extLst>
              <a:ext uri="{FF2B5EF4-FFF2-40B4-BE49-F238E27FC236}">
                <a16:creationId xmlns:a16="http://schemas.microsoft.com/office/drawing/2014/main" id="{0F1215A9-11C4-4438-B881-FA02ABE1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08" y="3593907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SPAM® – The Untarnishable Meat - Stites &amp; Harbison">
            <a:extLst>
              <a:ext uri="{FF2B5EF4-FFF2-40B4-BE49-F238E27FC236}">
                <a16:creationId xmlns:a16="http://schemas.microsoft.com/office/drawing/2014/main" id="{BA4D6987-EF2F-4E32-9474-154F1A18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386" y="4764516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SPAM® – The Untarnishable Meat - Stites &amp; Harbison">
            <a:extLst>
              <a:ext uri="{FF2B5EF4-FFF2-40B4-BE49-F238E27FC236}">
                <a16:creationId xmlns:a16="http://schemas.microsoft.com/office/drawing/2014/main" id="{9A7CD096-EEFF-4068-858B-DD606E19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819" y="4334943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PAM® – The Untarnishable Meat - Stites &amp; Harbison">
            <a:extLst>
              <a:ext uri="{FF2B5EF4-FFF2-40B4-BE49-F238E27FC236}">
                <a16:creationId xmlns:a16="http://schemas.microsoft.com/office/drawing/2014/main" id="{A4293F1E-04A3-4D6E-9FFA-0F06D7B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490" y="3489087"/>
            <a:ext cx="1255647" cy="12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6C0C38-646D-4812-A058-0D0FFED46565}"/>
              </a:ext>
            </a:extLst>
          </p:cNvPr>
          <p:cNvCxnSpPr>
            <a:cxnSpLocks/>
          </p:cNvCxnSpPr>
          <p:nvPr/>
        </p:nvCxnSpPr>
        <p:spPr>
          <a:xfrm flipV="1">
            <a:off x="5958064" y="2503556"/>
            <a:ext cx="5089164" cy="1573276"/>
          </a:xfrm>
          <a:prstGeom prst="line">
            <a:avLst/>
          </a:prstGeom>
          <a:ln w="76200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 outline">
            <a:extLst>
              <a:ext uri="{FF2B5EF4-FFF2-40B4-BE49-F238E27FC236}">
                <a16:creationId xmlns:a16="http://schemas.microsoft.com/office/drawing/2014/main" id="{19547ED2-F7ED-481A-B9B9-3B12C2532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9688" y="1765114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27A7A-DEE1-4BBC-89A9-3450DA2CA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7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omputer outline">
            <a:extLst>
              <a:ext uri="{FF2B5EF4-FFF2-40B4-BE49-F238E27FC236}">
                <a16:creationId xmlns:a16="http://schemas.microsoft.com/office/drawing/2014/main" id="{99A0EB69-B058-46B0-9882-B1537995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400" y="1682157"/>
            <a:ext cx="2986771" cy="29867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BC11FD-B265-4D01-A111-CBBFAFCF9086}"/>
              </a:ext>
            </a:extLst>
          </p:cNvPr>
          <p:cNvGrpSpPr/>
          <p:nvPr/>
        </p:nvGrpSpPr>
        <p:grpSpPr>
          <a:xfrm>
            <a:off x="424308" y="2509250"/>
            <a:ext cx="2752344" cy="2752344"/>
            <a:chOff x="4679069" y="2490299"/>
            <a:chExt cx="2752344" cy="2752344"/>
          </a:xfrm>
        </p:grpSpPr>
        <p:pic>
          <p:nvPicPr>
            <p:cNvPr id="21" name="Graphic 20" descr="Male profile with solid fill">
              <a:extLst>
                <a:ext uri="{FF2B5EF4-FFF2-40B4-BE49-F238E27FC236}">
                  <a16:creationId xmlns:a16="http://schemas.microsoft.com/office/drawing/2014/main" id="{2A9CAF14-B22D-4CB8-A086-128E9FAA5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22" name="Graphic 21" descr="Male profile outline">
              <a:extLst>
                <a:ext uri="{FF2B5EF4-FFF2-40B4-BE49-F238E27FC236}">
                  <a16:creationId xmlns:a16="http://schemas.microsoft.com/office/drawing/2014/main" id="{606F3C9F-3626-4A19-BAEC-7C46D401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0097" y="2491327"/>
              <a:ext cx="2750288" cy="2750288"/>
            </a:xfrm>
            <a:prstGeom prst="rect">
              <a:avLst/>
            </a:prstGeom>
          </p:spPr>
        </p:pic>
      </p:grpSp>
      <p:pic>
        <p:nvPicPr>
          <p:cNvPr id="29" name="Graphic 28" descr="Email outline">
            <a:extLst>
              <a:ext uri="{FF2B5EF4-FFF2-40B4-BE49-F238E27FC236}">
                <a16:creationId xmlns:a16="http://schemas.microsoft.com/office/drawing/2014/main" id="{99D7F401-E602-457F-938E-470CE4F90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1738" y="2514600"/>
            <a:ext cx="914400" cy="914400"/>
          </a:xfrm>
          <a:prstGeom prst="rect">
            <a:avLst/>
          </a:prstGeom>
        </p:spPr>
      </p:pic>
      <p:pic>
        <p:nvPicPr>
          <p:cNvPr id="15" name="Picture 2" descr="speccygeekgrrl">
            <a:extLst>
              <a:ext uri="{FF2B5EF4-FFF2-40B4-BE49-F238E27FC236}">
                <a16:creationId xmlns:a16="http://schemas.microsoft.com/office/drawing/2014/main" id="{4B30D4EB-6357-4B19-9DFF-DF973A57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65" y="4220141"/>
            <a:ext cx="549843" cy="5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9380A-D096-4A72-958C-D2EA243B6B7B}"/>
              </a:ext>
            </a:extLst>
          </p:cNvPr>
          <p:cNvSpPr txBox="1"/>
          <p:nvPr/>
        </p:nvSpPr>
        <p:spPr>
          <a:xfrm>
            <a:off x="5496791" y="1257584"/>
            <a:ext cx="5882962" cy="4201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45720" tIns="182880" rIns="4572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Hello Prof. Stefan,</a:t>
            </a:r>
          </a:p>
          <a:p>
            <a:pPr lvl="1">
              <a:lnSpc>
                <a:spcPct val="100000"/>
              </a:lnSpc>
            </a:pPr>
            <a:endParaRPr lang="en-US" sz="2400" dirty="0">
              <a:latin typeface="Avenir Next LT Pro" panose="020B05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I was in your NLP+DL course and am now working on machine translation. Would you be willing to write me a letter of recommendation?</a:t>
            </a:r>
          </a:p>
          <a:p>
            <a:pPr lvl="1">
              <a:lnSpc>
                <a:spcPct val="100000"/>
              </a:lnSpc>
            </a:pPr>
            <a:endParaRPr lang="en-US" sz="2400" dirty="0">
              <a:latin typeface="Avenir Next LT Pro" panose="020B05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Best,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Mae Dupp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----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zh-CN" altLang="en-US" b="1" dirty="0"/>
              <a:t>学而不思则罔，思而不学则殆 </a:t>
            </a:r>
            <a:r>
              <a:rPr lang="en-US" altLang="zh-CN" b="1" dirty="0"/>
              <a:t>- </a:t>
            </a:r>
            <a:r>
              <a:rPr lang="ja-JP" altLang="en-US" b="1" dirty="0"/>
              <a:t>孔夫子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0ED70B-0527-4AE9-81F0-B513B96CC509}"/>
              </a:ext>
            </a:extLst>
          </p:cNvPr>
          <p:cNvSpPr/>
          <p:nvPr/>
        </p:nvSpPr>
        <p:spPr>
          <a:xfrm>
            <a:off x="5510915" y="5600416"/>
            <a:ext cx="2150918" cy="611773"/>
          </a:xfrm>
          <a:prstGeom prst="roundRect">
            <a:avLst>
              <a:gd name="adj" fmla="val 21202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Absolutely.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9C4FC0-D1E3-443C-B5AA-4A314BB793E9}"/>
              </a:ext>
            </a:extLst>
          </p:cNvPr>
          <p:cNvSpPr/>
          <p:nvPr/>
        </p:nvSpPr>
        <p:spPr>
          <a:xfrm>
            <a:off x="7831416" y="5600416"/>
            <a:ext cx="2150918" cy="611773"/>
          </a:xfrm>
          <a:prstGeom prst="roundRect">
            <a:avLst>
              <a:gd name="adj" fmla="val 21202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No. You missed every lecture.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5245266-9707-49B3-B8EE-303AF41B860C}"/>
              </a:ext>
            </a:extLst>
          </p:cNvPr>
          <p:cNvSpPr/>
          <p:nvPr/>
        </p:nvSpPr>
        <p:spPr>
          <a:xfrm>
            <a:off x="10151917" y="5593806"/>
            <a:ext cx="1150059" cy="611773"/>
          </a:xfrm>
          <a:prstGeom prst="roundRect">
            <a:avLst>
              <a:gd name="adj" fmla="val 21202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Sounds good.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F6648CF-3E3E-46A1-BA5B-5DF066E9859B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Predictive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1C529E-C571-4132-8BE0-70E8945F8A36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Note: </a:t>
            </a:r>
            <a:r>
              <a:rPr lang="en-US" sz="1100" dirty="0">
                <a:latin typeface="Avenir Next LT Pro" panose="020B0504020202020204" pitchFamily="34" charset="0"/>
              </a:rPr>
              <a:t>This email is fictional as are the predicted responses.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91BEB-B014-49CF-A403-F38A95E8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8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C4746-94BF-4F37-942E-8A5E7E87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39" y="1068814"/>
            <a:ext cx="9957522" cy="558049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16" name="Picture 4" descr="Ancient World History: Confucius">
            <a:extLst>
              <a:ext uri="{FF2B5EF4-FFF2-40B4-BE49-F238E27FC236}">
                <a16:creationId xmlns:a16="http://schemas.microsoft.com/office/drawing/2014/main" id="{35EDC511-20E9-41CD-9970-A9990618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9286" l="4286" r="96071">
                        <a14:foregroundMark x1="48929" y1="6071" x2="40000" y2="40714"/>
                        <a14:foregroundMark x1="85000" y1="60357" x2="90357" y2="99286"/>
                        <a14:foregroundMark x1="10000" y1="78929" x2="9643" y2="98929"/>
                        <a14:foregroundMark x1="9643" y1="98929" x2="9643" y2="98929"/>
                        <a14:foregroundMark x1="10000" y1="67143" x2="11429" y2="59643"/>
                        <a14:foregroundMark x1="4643" y1="83571" x2="4286" y2="94286"/>
                        <a14:foregroundMark x1="93929" y1="89286" x2="96071" y2="9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358" y="5966788"/>
            <a:ext cx="898391" cy="8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63A9C1-557B-456B-B3F6-F0845A0BA7B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Machine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485B2-A4B8-4CB7-AAFB-FCC68AB98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7C67E-F433-48C2-A36E-B2702EBE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095708"/>
            <a:ext cx="10201275" cy="57531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16" name="Picture 4" descr="Ancient World History: Confucius">
            <a:extLst>
              <a:ext uri="{FF2B5EF4-FFF2-40B4-BE49-F238E27FC236}">
                <a16:creationId xmlns:a16="http://schemas.microsoft.com/office/drawing/2014/main" id="{35EDC511-20E9-41CD-9970-A9990618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9286" l="4286" r="96071">
                        <a14:foregroundMark x1="48929" y1="6071" x2="40000" y2="40714"/>
                        <a14:foregroundMark x1="85000" y1="60357" x2="90357" y2="99286"/>
                        <a14:foregroundMark x1="10000" y1="78929" x2="9643" y2="98929"/>
                        <a14:foregroundMark x1="9643" y1="98929" x2="9643" y2="98929"/>
                        <a14:foregroundMark x1="10000" y1="67143" x2="11429" y2="59643"/>
                        <a14:foregroundMark x1="4643" y1="83571" x2="4286" y2="94286"/>
                        <a14:foregroundMark x1="93929" y1="89286" x2="96071" y2="9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358" y="5966788"/>
            <a:ext cx="898391" cy="8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63A9C1-557B-456B-B3F6-F0845A0BA7B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Question Answering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3BB2E-26C0-470A-B986-6FD942096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63A9C1-557B-456B-B3F6-F0845A0BA7B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Grammar / Spell Check</a:t>
            </a:r>
          </a:p>
        </p:txBody>
      </p:sp>
      <p:pic>
        <p:nvPicPr>
          <p:cNvPr id="7" name="Graphic 6" descr="Computer outline">
            <a:extLst>
              <a:ext uri="{FF2B5EF4-FFF2-40B4-BE49-F238E27FC236}">
                <a16:creationId xmlns:a16="http://schemas.microsoft.com/office/drawing/2014/main" id="{E5EC59A5-EC60-4EC4-853F-9ED946C7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400" y="1682157"/>
            <a:ext cx="2986771" cy="29867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282575-7F1E-43BF-8EFB-8704AEF77515}"/>
              </a:ext>
            </a:extLst>
          </p:cNvPr>
          <p:cNvGrpSpPr/>
          <p:nvPr/>
        </p:nvGrpSpPr>
        <p:grpSpPr>
          <a:xfrm>
            <a:off x="424308" y="2509250"/>
            <a:ext cx="2752344" cy="2752344"/>
            <a:chOff x="4679069" y="2490299"/>
            <a:chExt cx="2752344" cy="2752344"/>
          </a:xfrm>
        </p:grpSpPr>
        <p:pic>
          <p:nvPicPr>
            <p:cNvPr id="9" name="Graphic 8" descr="Male profile with solid fill">
              <a:extLst>
                <a:ext uri="{FF2B5EF4-FFF2-40B4-BE49-F238E27FC236}">
                  <a16:creationId xmlns:a16="http://schemas.microsoft.com/office/drawing/2014/main" id="{58FA2C9B-7C72-48A5-A210-FDE36981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10" name="Graphic 9" descr="Male profile outline">
              <a:extLst>
                <a:ext uri="{FF2B5EF4-FFF2-40B4-BE49-F238E27FC236}">
                  <a16:creationId xmlns:a16="http://schemas.microsoft.com/office/drawing/2014/main" id="{D56933DE-A71A-4401-83FC-857A02A63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0097" y="2491327"/>
              <a:ext cx="2750288" cy="2750288"/>
            </a:xfrm>
            <a:prstGeom prst="rect">
              <a:avLst/>
            </a:prstGeom>
          </p:spPr>
        </p:pic>
      </p:grpSp>
      <p:pic>
        <p:nvPicPr>
          <p:cNvPr id="11" name="Picture 2" descr="speccygeekgrrl">
            <a:extLst>
              <a:ext uri="{FF2B5EF4-FFF2-40B4-BE49-F238E27FC236}">
                <a16:creationId xmlns:a16="http://schemas.microsoft.com/office/drawing/2014/main" id="{D1AB3830-FAAF-44F1-8E54-40E0FFCBC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65" y="4220141"/>
            <a:ext cx="549843" cy="5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Microsoft Word logo and symbol, meaning, history, PNG">
            <a:extLst>
              <a:ext uri="{FF2B5EF4-FFF2-40B4-BE49-F238E27FC236}">
                <a16:creationId xmlns:a16="http://schemas.microsoft.com/office/drawing/2014/main" id="{23E50531-C9B9-4053-9F07-B6A4978B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86" y="2658641"/>
            <a:ext cx="1025847" cy="64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D610E7-EB11-42D2-93EF-8BDBF0367314}"/>
              </a:ext>
            </a:extLst>
          </p:cNvPr>
          <p:cNvSpPr txBox="1"/>
          <p:nvPr/>
        </p:nvSpPr>
        <p:spPr>
          <a:xfrm>
            <a:off x="5496791" y="1257584"/>
            <a:ext cx="5882962" cy="404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45720" tIns="182880" rIns="4572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Dear hiring committee,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Avenir Next LT Pro" panose="020B05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Mae Dupp’s positive affect on my coarse cannot be </a:t>
            </a:r>
            <a:r>
              <a:rPr lang="en-US" sz="2400" dirty="0" err="1">
                <a:latin typeface="Avenir Next LT Pro" panose="020B0504020202020204" pitchFamily="34" charset="0"/>
              </a:rPr>
              <a:t>undrstated</a:t>
            </a:r>
            <a:r>
              <a:rPr lang="en-US" sz="2400" dirty="0">
                <a:latin typeface="Avenir Next LT Pro" panose="020B0504020202020204" pitchFamily="34" charset="0"/>
              </a:rPr>
              <a:t>. She consistently …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Avenir Next LT Pro" panose="020B05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2B764E-2865-4EFB-AC02-E11D0AA9C96D}"/>
              </a:ext>
            </a:extLst>
          </p:cNvPr>
          <p:cNvGrpSpPr/>
          <p:nvPr/>
        </p:nvGrpSpPr>
        <p:grpSpPr>
          <a:xfrm>
            <a:off x="5981072" y="2356773"/>
            <a:ext cx="4183308" cy="1072227"/>
            <a:chOff x="5981072" y="2035555"/>
            <a:chExt cx="4183308" cy="10722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2BC15A-2E39-4E78-A357-5A34CBD44EC4}"/>
                </a:ext>
              </a:extLst>
            </p:cNvPr>
            <p:cNvGrpSpPr/>
            <p:nvPr/>
          </p:nvGrpSpPr>
          <p:grpSpPr>
            <a:xfrm>
              <a:off x="5981072" y="2035555"/>
              <a:ext cx="3769745" cy="1066352"/>
              <a:chOff x="5981072" y="2035555"/>
              <a:chExt cx="3769745" cy="1066352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B910509-C4CD-43F1-A609-371529824D6D}"/>
                  </a:ext>
                </a:extLst>
              </p:cNvPr>
              <p:cNvCxnSpPr/>
              <p:nvPr/>
            </p:nvCxnSpPr>
            <p:spPr>
              <a:xfrm>
                <a:off x="8852426" y="2540423"/>
                <a:ext cx="868599" cy="0"/>
              </a:xfrm>
              <a:prstGeom prst="line">
                <a:avLst/>
              </a:prstGeom>
              <a:ln w="28575">
                <a:solidFill>
                  <a:srgbClr val="D73F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D71CFCC-6340-4F1D-8E97-776D27CDD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1072" y="3101907"/>
                <a:ext cx="960055" cy="0"/>
              </a:xfrm>
              <a:prstGeom prst="line">
                <a:avLst/>
              </a:prstGeom>
              <a:ln w="28575">
                <a:solidFill>
                  <a:srgbClr val="D73F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E41142-BCC3-4020-805D-BA7DAF9B071D}"/>
                  </a:ext>
                </a:extLst>
              </p:cNvPr>
              <p:cNvSpPr txBox="1"/>
              <p:nvPr/>
            </p:nvSpPr>
            <p:spPr>
              <a:xfrm>
                <a:off x="8852426" y="2035555"/>
                <a:ext cx="8983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e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ffect</a:t>
                </a:r>
                <a:endParaRPr lang="en-US" b="1" dirty="0">
                  <a:solidFill>
                    <a:srgbClr val="D73F09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2B4944-3B2B-4904-BFE5-24E25275FA25}"/>
                  </a:ext>
                </a:extLst>
              </p:cNvPr>
              <p:cNvSpPr txBox="1"/>
              <p:nvPr/>
            </p:nvSpPr>
            <p:spPr>
              <a:xfrm>
                <a:off x="5981072" y="2671457"/>
                <a:ext cx="960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course</a:t>
                </a:r>
                <a:endParaRPr lang="en-US" b="1" dirty="0">
                  <a:solidFill>
                    <a:srgbClr val="D73F09"/>
                  </a:solidFill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05F32F-8A41-43C3-8A00-46AEBD92920C}"/>
                </a:ext>
              </a:extLst>
            </p:cNvPr>
            <p:cNvCxnSpPr>
              <a:cxnSpLocks/>
            </p:cNvCxnSpPr>
            <p:nvPr/>
          </p:nvCxnSpPr>
          <p:spPr>
            <a:xfrm>
              <a:off x="8494269" y="3107782"/>
              <a:ext cx="1496920" cy="0"/>
            </a:xfrm>
            <a:prstGeom prst="line">
              <a:avLst/>
            </a:prstGeom>
            <a:ln w="28575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8CF5CA-1CF1-4620-8133-518B2F368676}"/>
                </a:ext>
              </a:extLst>
            </p:cNvPr>
            <p:cNvSpPr txBox="1"/>
            <p:nvPr/>
          </p:nvSpPr>
          <p:spPr>
            <a:xfrm>
              <a:off x="8438861" y="2675960"/>
              <a:ext cx="1725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D73F09"/>
                  </a:solidFill>
                  <a:latin typeface="Avenir Next LT Pro" panose="020B0504020202020204" pitchFamily="34" charset="0"/>
                </a:rPr>
                <a:t>understated</a:t>
              </a:r>
              <a:endParaRPr lang="en-US" b="1" dirty="0">
                <a:solidFill>
                  <a:srgbClr val="D73F09"/>
                </a:solidFill>
              </a:endParaRPr>
            </a:p>
          </p:txBody>
        </p:sp>
      </p:grpSp>
      <p:pic>
        <p:nvPicPr>
          <p:cNvPr id="21508" name="Picture 4" descr="Grammarly down? Current outages and problems | Downdetector">
            <a:extLst>
              <a:ext uri="{FF2B5EF4-FFF2-40B4-BE49-F238E27FC236}">
                <a16:creationId xmlns:a16="http://schemas.microsoft.com/office/drawing/2014/main" id="{84AA2C80-96C2-4128-8B6C-6DC563736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28559" r="7784" b="30229"/>
          <a:stretch/>
        </p:blipFill>
        <p:spPr bwMode="auto">
          <a:xfrm>
            <a:off x="6494018" y="5365131"/>
            <a:ext cx="4000501" cy="11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71030-0C1B-476C-B5EE-3F8B7346B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63A9C1-557B-456B-B3F6-F0845A0BA7B2}"/>
              </a:ext>
            </a:extLst>
          </p:cNvPr>
          <p:cNvSpPr/>
          <p:nvPr/>
        </p:nvSpPr>
        <p:spPr>
          <a:xfrm>
            <a:off x="2087089" y="4996114"/>
            <a:ext cx="4193967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Document Summarization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7DA81C-2FFD-4DDA-B194-8659D70B1BA8}"/>
              </a:ext>
            </a:extLst>
          </p:cNvPr>
          <p:cNvSpPr/>
          <p:nvPr/>
        </p:nvSpPr>
        <p:spPr>
          <a:xfrm>
            <a:off x="602673" y="3194467"/>
            <a:ext cx="4193967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Sentiment Analysis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E178585-01EA-48A9-BDF4-F8C00C0486B6}"/>
              </a:ext>
            </a:extLst>
          </p:cNvPr>
          <p:cNvSpPr/>
          <p:nvPr/>
        </p:nvSpPr>
        <p:spPr>
          <a:xfrm>
            <a:off x="2087089" y="1472474"/>
            <a:ext cx="4193967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Hate Speech Detection</a:t>
            </a:r>
          </a:p>
        </p:txBody>
      </p:sp>
      <p:pic>
        <p:nvPicPr>
          <p:cNvPr id="22530" name="Picture 2" descr="Free Icon Download | Twitter">
            <a:extLst>
              <a:ext uri="{FF2B5EF4-FFF2-40B4-BE49-F238E27FC236}">
                <a16:creationId xmlns:a16="http://schemas.microsoft.com/office/drawing/2014/main" id="{07D61307-16BB-4F10-BD56-D12571C1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73" y="1101919"/>
            <a:ext cx="1037607" cy="103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38C68C0-AFC7-4CD1-9C44-BB18B729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979" y="2776405"/>
            <a:ext cx="1178934" cy="11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We need a Reddit icon somewhere : place">
            <a:extLst>
              <a:ext uri="{FF2B5EF4-FFF2-40B4-BE49-F238E27FC236}">
                <a16:creationId xmlns:a16="http://schemas.microsoft.com/office/drawing/2014/main" id="{07049BBE-5902-44D4-A8EF-7436F565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1" y="4844980"/>
            <a:ext cx="794905" cy="79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AC944F-5636-4DA8-8650-F9C9550B0C9F}"/>
              </a:ext>
            </a:extLst>
          </p:cNvPr>
          <p:cNvSpPr txBox="1"/>
          <p:nvPr/>
        </p:nvSpPr>
        <p:spPr>
          <a:xfrm>
            <a:off x="2864548" y="5455219"/>
            <a:ext cx="266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reddit.com/r/autotldr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0F0311D-90CE-4792-A25E-928110560ED9}"/>
              </a:ext>
            </a:extLst>
          </p:cNvPr>
          <p:cNvSpPr/>
          <p:nvPr/>
        </p:nvSpPr>
        <p:spPr>
          <a:xfrm>
            <a:off x="8116417" y="1889277"/>
            <a:ext cx="2255814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Chat Bots</a:t>
            </a:r>
          </a:p>
        </p:txBody>
      </p:sp>
      <p:pic>
        <p:nvPicPr>
          <p:cNvPr id="22540" name="Picture 12" descr="chatbots-interact-through-images-getjenny">
            <a:extLst>
              <a:ext uri="{FF2B5EF4-FFF2-40B4-BE49-F238E27FC236}">
                <a16:creationId xmlns:a16="http://schemas.microsoft.com/office/drawing/2014/main" id="{F352B84F-0DED-4C7A-805B-450B96B6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09" y="2776405"/>
            <a:ext cx="3928630" cy="259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AAC1A-484F-474B-B2D2-0C1EA4F4A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8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5" grpId="0" animBg="1"/>
      <p:bldP spid="29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D063-90EA-469C-A932-E8708D71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convinced? Do you like $$?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02D7B-23FC-42DF-950C-DFDA83F06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2DE55-8BA3-4D22-B020-63D3555F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9" y="615400"/>
            <a:ext cx="6281531" cy="3895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AEAD1-110D-4E0D-AF32-6C042081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52" y="3325950"/>
            <a:ext cx="6335344" cy="3349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5AC45-660E-40AC-9696-7261C59E3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3" t="7165" r="2945" b="4621"/>
          <a:stretch/>
        </p:blipFill>
        <p:spPr>
          <a:xfrm>
            <a:off x="6096000" y="934626"/>
            <a:ext cx="5844210" cy="3058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51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Natural Language Processing difficult?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2F0452-B5E1-4B11-BE54-4126A7FFADA1}"/>
              </a:ext>
            </a:extLst>
          </p:cNvPr>
          <p:cNvGrpSpPr/>
          <p:nvPr/>
        </p:nvGrpSpPr>
        <p:grpSpPr>
          <a:xfrm>
            <a:off x="772126" y="1593358"/>
            <a:ext cx="3158788" cy="3139552"/>
            <a:chOff x="772126" y="3051170"/>
            <a:chExt cx="3158788" cy="3139552"/>
          </a:xfrm>
        </p:grpSpPr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3A2BD28F-8FDB-418F-BA4D-F11869139676}"/>
                </a:ext>
              </a:extLst>
            </p:cNvPr>
            <p:cNvSpPr/>
            <p:nvPr/>
          </p:nvSpPr>
          <p:spPr>
            <a:xfrm>
              <a:off x="1708824" y="3051170"/>
              <a:ext cx="2222090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4000" b="1" dirty="0">
                  <a:latin typeface="Avenir Next LT Pro" panose="020B0504020202020204" pitchFamily="34" charset="0"/>
                </a:rPr>
                <a:t>WORDS</a:t>
              </a:r>
            </a:p>
          </p:txBody>
        </p:sp>
        <p:pic>
          <p:nvPicPr>
            <p:cNvPr id="17" name="Graphic 16" descr="Female Profile outline">
              <a:extLst>
                <a:ext uri="{FF2B5EF4-FFF2-40B4-BE49-F238E27FC236}">
                  <a16:creationId xmlns:a16="http://schemas.microsoft.com/office/drawing/2014/main" id="{454A863D-CCB2-4640-A65F-F345F2E6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917CBA-9A6E-4424-85C0-3B3310D802EA}"/>
              </a:ext>
            </a:extLst>
          </p:cNvPr>
          <p:cNvSpPr/>
          <p:nvPr/>
        </p:nvSpPr>
        <p:spPr>
          <a:xfrm>
            <a:off x="3260564" y="3149313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AC9A084-DC59-4A09-A1C2-AF8AB8FCF2A6}"/>
              </a:ext>
            </a:extLst>
          </p:cNvPr>
          <p:cNvSpPr/>
          <p:nvPr/>
        </p:nvSpPr>
        <p:spPr>
          <a:xfrm>
            <a:off x="7675834" y="3217426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5952E4D-9691-4597-AB9F-4F51CD09CCDA}"/>
              </a:ext>
            </a:extLst>
          </p:cNvPr>
          <p:cNvSpPr/>
          <p:nvPr/>
        </p:nvSpPr>
        <p:spPr>
          <a:xfrm>
            <a:off x="8649228" y="1593358"/>
            <a:ext cx="2222090" cy="830997"/>
          </a:xfrm>
          <a:prstGeom prst="wedgeRoundRectCallout">
            <a:avLst>
              <a:gd name="adj1" fmla="val 21814"/>
              <a:gd name="adj2" fmla="val 6550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b="1" dirty="0">
                <a:latin typeface="Avenir Next LT Pro" panose="020B0504020202020204" pitchFamily="34" charset="0"/>
              </a:rPr>
              <a:t>WORDS</a:t>
            </a:r>
          </a:p>
        </p:txBody>
      </p:sp>
      <p:pic>
        <p:nvPicPr>
          <p:cNvPr id="26" name="Graphic 25" descr="Robot outline">
            <a:extLst>
              <a:ext uri="{FF2B5EF4-FFF2-40B4-BE49-F238E27FC236}">
                <a16:creationId xmlns:a16="http://schemas.microsoft.com/office/drawing/2014/main" id="{262D71B3-4B8A-4EE8-9620-0A7797FB1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131" y="2321374"/>
            <a:ext cx="2411535" cy="241153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B500928-60F7-4719-9727-92BBFF190CB8}"/>
              </a:ext>
            </a:extLst>
          </p:cNvPr>
          <p:cNvSpPr/>
          <p:nvPr/>
        </p:nvSpPr>
        <p:spPr>
          <a:xfrm>
            <a:off x="4839875" y="2223232"/>
            <a:ext cx="2411535" cy="2411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Meaning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55B0AE-3DE5-4590-85F6-6C54E117FC07}"/>
              </a:ext>
            </a:extLst>
          </p:cNvPr>
          <p:cNvSpPr/>
          <p:nvPr/>
        </p:nvSpPr>
        <p:spPr>
          <a:xfrm rot="20831534">
            <a:off x="1755390" y="1833494"/>
            <a:ext cx="2223655" cy="50915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Ambiguity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E62027-5427-42E2-B99B-3944F18C62ED}"/>
              </a:ext>
            </a:extLst>
          </p:cNvPr>
          <p:cNvSpPr/>
          <p:nvPr/>
        </p:nvSpPr>
        <p:spPr>
          <a:xfrm rot="20831534">
            <a:off x="4843069" y="2962848"/>
            <a:ext cx="2223655" cy="50915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Ambiguity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514BC24-213F-4BC0-9DC5-957A37F71F93}"/>
              </a:ext>
            </a:extLst>
          </p:cNvPr>
          <p:cNvSpPr/>
          <p:nvPr/>
        </p:nvSpPr>
        <p:spPr>
          <a:xfrm rot="20831534">
            <a:off x="8618891" y="1823461"/>
            <a:ext cx="2223655" cy="50915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Ambiguity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EB6B952-C70E-4CEC-9B4D-320AABC68B66}"/>
              </a:ext>
            </a:extLst>
          </p:cNvPr>
          <p:cNvSpPr/>
          <p:nvPr/>
        </p:nvSpPr>
        <p:spPr>
          <a:xfrm>
            <a:off x="816309" y="5134246"/>
            <a:ext cx="10917046" cy="147442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Also, a huge search space, non-stationary distribution, and a long-tail  of Infrequent words</a:t>
            </a:r>
            <a:b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</a:br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--- But that makes for a big stamp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B80E9-15A5-4D8A-A6C4-2C5D9622C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0D31B-3978-41D9-B6A6-719AE13BCAA9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Lexical ambiguity: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045EE-9264-462A-8D58-76A7C5ACE1F9}"/>
              </a:ext>
            </a:extLst>
          </p:cNvPr>
          <p:cNvSpPr txBox="1"/>
          <p:nvPr/>
        </p:nvSpPr>
        <p:spPr>
          <a:xfrm>
            <a:off x="369693" y="1169558"/>
            <a:ext cx="6141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rgbClr val="303030"/>
                </a:solidFill>
                <a:effectLst/>
                <a:latin typeface="Avenir Next LT Pro" panose="020B0504020202020204" pitchFamily="34" charset="0"/>
              </a:rPr>
              <a:t>How do you make a turtle fast?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DEC823-BA46-480E-A5C8-FEEF4CA850A1}"/>
              </a:ext>
            </a:extLst>
          </p:cNvPr>
          <p:cNvSpPr txBox="1"/>
          <p:nvPr/>
        </p:nvSpPr>
        <p:spPr>
          <a:xfrm>
            <a:off x="6050974" y="1169558"/>
            <a:ext cx="6141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rgbClr val="303030"/>
                </a:solidFill>
                <a:effectLst/>
                <a:latin typeface="Avenir Next LT Pro" panose="020B0504020202020204" pitchFamily="34" charset="0"/>
              </a:rPr>
              <a:t>Take away their food.</a:t>
            </a:r>
            <a:endParaRPr lang="en-US" sz="2800" dirty="0"/>
          </a:p>
        </p:txBody>
      </p:sp>
      <p:pic>
        <p:nvPicPr>
          <p:cNvPr id="23562" name="Picture 10" descr="SUPER FAST TURTLE on Make a GIF">
            <a:extLst>
              <a:ext uri="{FF2B5EF4-FFF2-40B4-BE49-F238E27FC236}">
                <a16:creationId xmlns:a16="http://schemas.microsoft.com/office/drawing/2014/main" id="{E7E9E587-9C60-4DAC-B29C-FD62C7642D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41" y="2293718"/>
            <a:ext cx="4116531" cy="308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63" name="Group 23562">
            <a:extLst>
              <a:ext uri="{FF2B5EF4-FFF2-40B4-BE49-F238E27FC236}">
                <a16:creationId xmlns:a16="http://schemas.microsoft.com/office/drawing/2014/main" id="{9EFB907F-EED6-4907-B5EF-7D5D2B599296}"/>
              </a:ext>
            </a:extLst>
          </p:cNvPr>
          <p:cNvGrpSpPr/>
          <p:nvPr/>
        </p:nvGrpSpPr>
        <p:grpSpPr>
          <a:xfrm>
            <a:off x="7183582" y="2412527"/>
            <a:ext cx="3875810" cy="3460581"/>
            <a:chOff x="7699664" y="3429000"/>
            <a:chExt cx="3449781" cy="3080194"/>
          </a:xfrm>
        </p:grpSpPr>
        <p:pic>
          <p:nvPicPr>
            <p:cNvPr id="23564" name="Picture 12" descr="Mr. Misunderstood. Snapping Turtles are Not so Scary and Very Important">
              <a:extLst>
                <a:ext uri="{FF2B5EF4-FFF2-40B4-BE49-F238E27FC236}">
                  <a16:creationId xmlns:a16="http://schemas.microsoft.com/office/drawing/2014/main" id="{111FB08A-CA57-4A3A-ABC4-45AFF6A18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000000">
                    <a:alpha val="4706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" t="6014" r="3250" b="5091"/>
            <a:stretch/>
          </p:blipFill>
          <p:spPr bwMode="auto">
            <a:xfrm>
              <a:off x="8229600" y="3429000"/>
              <a:ext cx="2919845" cy="238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6" name="Picture 14" descr="Dog Bowl PNG Images &amp; PSDs for Download | PixelSquid - S111397587">
              <a:extLst>
                <a:ext uri="{FF2B5EF4-FFF2-40B4-BE49-F238E27FC236}">
                  <a16:creationId xmlns:a16="http://schemas.microsoft.com/office/drawing/2014/main" id="{5DCFC54A-7E15-49E0-8131-C4E173F53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9664" y="4590339"/>
              <a:ext cx="1918855" cy="1918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723F496-CC64-4AC9-A650-5F8B8081937A}"/>
              </a:ext>
            </a:extLst>
          </p:cNvPr>
          <p:cNvSpPr txBox="1"/>
          <p:nvPr/>
        </p:nvSpPr>
        <p:spPr>
          <a:xfrm>
            <a:off x="369693" y="5503776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venir Next LT Pro" panose="020B0504020202020204" pitchFamily="34" charset="0"/>
              </a:rPr>
              <a:t>-- moving or capable of moving at high speed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3CA557-29E4-457F-8ADE-B72076A6D518}"/>
              </a:ext>
            </a:extLst>
          </p:cNvPr>
          <p:cNvSpPr txBox="1"/>
          <p:nvPr/>
        </p:nvSpPr>
        <p:spPr>
          <a:xfrm>
            <a:off x="7697026" y="5503776"/>
            <a:ext cx="284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venir Next LT Pro" panose="020B0504020202020204" pitchFamily="34" charset="0"/>
              </a:rPr>
              <a:t>-- abstaining from eating</a:t>
            </a:r>
            <a:endParaRPr lang="en-US" dirty="0">
              <a:latin typeface="Avenir Next LT Pro" panose="020B0504020202020204" pitchFamily="34" charset="0"/>
            </a:endParaRPr>
          </a:p>
        </p:txBody>
      </p:sp>
      <p:cxnSp>
        <p:nvCxnSpPr>
          <p:cNvPr id="23568" name="Straight Connector 23567">
            <a:extLst>
              <a:ext uri="{FF2B5EF4-FFF2-40B4-BE49-F238E27FC236}">
                <a16:creationId xmlns:a16="http://schemas.microsoft.com/office/drawing/2014/main" id="{AAFFA5E6-3536-468F-938B-63A46AE89558}"/>
              </a:ext>
            </a:extLst>
          </p:cNvPr>
          <p:cNvCxnSpPr/>
          <p:nvPr/>
        </p:nvCxnSpPr>
        <p:spPr>
          <a:xfrm>
            <a:off x="5212722" y="1660665"/>
            <a:ext cx="571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A9D63-4472-4498-A59F-F2045C4EE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AE0F6-32D1-460E-89A3-51942DE5CBB4}"/>
              </a:ext>
            </a:extLst>
          </p:cNvPr>
          <p:cNvSpPr txBox="1"/>
          <p:nvPr/>
        </p:nvSpPr>
        <p:spPr>
          <a:xfrm>
            <a:off x="2782720" y="6316543"/>
            <a:ext cx="662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Avenir Next LT Pro" panose="020B0504020202020204" pitchFamily="34" charset="0"/>
              </a:rPr>
              <a:t>Polysemy  </a:t>
            </a:r>
            <a:r>
              <a:rPr lang="en-US" i="0" dirty="0">
                <a:solidFill>
                  <a:srgbClr val="202124"/>
                </a:solidFill>
                <a:effectLst/>
                <a:latin typeface="Avenir Next LT Pro" panose="020B0504020202020204" pitchFamily="34" charset="0"/>
              </a:rPr>
              <a:t>A word or phrase having multiple meanings.</a:t>
            </a:r>
            <a:endParaRPr lang="en-US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4" grpId="0"/>
      <p:bldP spid="55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E045EE-9264-462A-8D58-76A7C5ACE1F9}"/>
              </a:ext>
            </a:extLst>
          </p:cNvPr>
          <p:cNvSpPr txBox="1"/>
          <p:nvPr/>
        </p:nvSpPr>
        <p:spPr>
          <a:xfrm>
            <a:off x="3025487" y="1544491"/>
            <a:ext cx="6141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solidFill>
                  <a:srgbClr val="303030"/>
                </a:solidFill>
                <a:effectLst/>
                <a:latin typeface="Avenir Next LT Pro" panose="020B0504020202020204" pitchFamily="34" charset="0"/>
              </a:rPr>
              <a:t>I saw her duck.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 descr="mage result for oregon state duck">
            <a:extLst>
              <a:ext uri="{FF2B5EF4-FFF2-40B4-BE49-F238E27FC236}">
                <a16:creationId xmlns:a16="http://schemas.microsoft.com/office/drawing/2014/main" id="{521A2894-40E9-46DE-B222-5B0AD46A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2" y="3601461"/>
            <a:ext cx="2377246" cy="23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064EDFB-B9B3-42A5-B360-4BC7BB9499D6}"/>
              </a:ext>
            </a:extLst>
          </p:cNvPr>
          <p:cNvGrpSpPr/>
          <p:nvPr/>
        </p:nvGrpSpPr>
        <p:grpSpPr>
          <a:xfrm>
            <a:off x="4316185" y="2342546"/>
            <a:ext cx="3329746" cy="3566331"/>
            <a:chOff x="202267" y="2128709"/>
            <a:chExt cx="3329746" cy="3566331"/>
          </a:xfrm>
        </p:grpSpPr>
        <p:pic>
          <p:nvPicPr>
            <p:cNvPr id="25" name="Picture 24" descr="mage result for oregon state duck">
              <a:extLst>
                <a:ext uri="{FF2B5EF4-FFF2-40B4-BE49-F238E27FC236}">
                  <a16:creationId xmlns:a16="http://schemas.microsoft.com/office/drawing/2014/main" id="{3C136901-C8E4-433B-BE9F-6EF1264C9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767" y="3317794"/>
              <a:ext cx="2377246" cy="237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mage result for see eye icon">
              <a:extLst>
                <a:ext uri="{FF2B5EF4-FFF2-40B4-BE49-F238E27FC236}">
                  <a16:creationId xmlns:a16="http://schemas.microsoft.com/office/drawing/2014/main" id="{16EA5BC1-9456-48F6-AEE6-9825C78CC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52740">
              <a:off x="202267" y="212870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73E8C8-9B0F-46D6-A6A9-7F6F3517F3F6}"/>
              </a:ext>
            </a:extLst>
          </p:cNvPr>
          <p:cNvGrpSpPr/>
          <p:nvPr/>
        </p:nvGrpSpPr>
        <p:grpSpPr>
          <a:xfrm>
            <a:off x="494548" y="2342547"/>
            <a:ext cx="3358216" cy="3566330"/>
            <a:chOff x="3807845" y="2128710"/>
            <a:chExt cx="3358216" cy="3566330"/>
          </a:xfrm>
        </p:grpSpPr>
        <p:pic>
          <p:nvPicPr>
            <p:cNvPr id="21" name="Picture 20" descr="mage result for see eye icon">
              <a:extLst>
                <a:ext uri="{FF2B5EF4-FFF2-40B4-BE49-F238E27FC236}">
                  <a16:creationId xmlns:a16="http://schemas.microsoft.com/office/drawing/2014/main" id="{8E71F673-A306-438C-AE5A-F0EB1D9C8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52740">
              <a:off x="3807845" y="212871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6707FA-7823-4951-AF6D-A43B8BD6234E}"/>
                </a:ext>
              </a:extLst>
            </p:cNvPr>
            <p:cNvGrpSpPr/>
            <p:nvPr/>
          </p:nvGrpSpPr>
          <p:grpSpPr>
            <a:xfrm>
              <a:off x="4437810" y="3689253"/>
              <a:ext cx="2728251" cy="2005787"/>
              <a:chOff x="4090993" y="2539194"/>
              <a:chExt cx="3644900" cy="26797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CAA8B39-F50B-4C2F-9CFB-D630375E0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0993" y="2539194"/>
                <a:ext cx="3644900" cy="2679700"/>
              </a:xfrm>
              <a:prstGeom prst="snip2SameRect">
                <a:avLst>
                  <a:gd name="adj1" fmla="val 0"/>
                  <a:gd name="adj2" fmla="val 13649"/>
                </a:avLst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9B470D-8D94-4A98-802F-B2F27B917E92}"/>
                  </a:ext>
                </a:extLst>
              </p:cNvPr>
              <p:cNvSpPr/>
              <p:nvPr/>
            </p:nvSpPr>
            <p:spPr>
              <a:xfrm>
                <a:off x="4253297" y="2543389"/>
                <a:ext cx="812479" cy="770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pic>
        <p:nvPicPr>
          <p:cNvPr id="17" name="Picture 16" descr="mage result for saw cartoon">
            <a:extLst>
              <a:ext uri="{FF2B5EF4-FFF2-40B4-BE49-F238E27FC236}">
                <a16:creationId xmlns:a16="http://schemas.microsoft.com/office/drawing/2014/main" id="{C2EF781B-7D40-43D7-A93F-32E3BA7F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4" b="27580"/>
          <a:stretch/>
        </p:blipFill>
        <p:spPr bwMode="auto">
          <a:xfrm>
            <a:off x="9220952" y="3769530"/>
            <a:ext cx="2476500" cy="142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60;p14">
            <a:extLst>
              <a:ext uri="{FF2B5EF4-FFF2-40B4-BE49-F238E27FC236}">
                <a16:creationId xmlns:a16="http://schemas.microsoft.com/office/drawing/2014/main" id="{FB17CD64-CC73-4411-9ACF-7BFCA5580DC6}"/>
              </a:ext>
            </a:extLst>
          </p:cNvPr>
          <p:cNvSpPr txBox="1"/>
          <p:nvPr/>
        </p:nvSpPr>
        <p:spPr>
          <a:xfrm>
            <a:off x="1071701" y="6466080"/>
            <a:ext cx="49579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A5A5A5"/>
                </a:solidFill>
                <a:latin typeface="Avenir Book" charset="0"/>
                <a:ea typeface="Avenir Book" charset="0"/>
                <a:cs typeface="Avenir Book" charset="0"/>
                <a:sym typeface="Calibri"/>
              </a:rPr>
              <a:t>Example Credit: </a:t>
            </a:r>
            <a:r>
              <a:rPr lang="en-US" dirty="0" err="1">
                <a:solidFill>
                  <a:srgbClr val="A5A5A5"/>
                </a:solidFill>
                <a:latin typeface="Avenir Book" charset="0"/>
                <a:ea typeface="Avenir Book" charset="0"/>
                <a:cs typeface="Avenir Book" charset="0"/>
                <a:sym typeface="Calibri"/>
              </a:rPr>
              <a:t>Aravind</a:t>
            </a:r>
            <a:r>
              <a:rPr lang="en-US" dirty="0">
                <a:solidFill>
                  <a:srgbClr val="A5A5A5"/>
                </a:solidFill>
                <a:latin typeface="Avenir Book" charset="0"/>
                <a:ea typeface="Avenir Book" charset="0"/>
                <a:cs typeface="Avenir Book" charset="0"/>
                <a:sym typeface="Calibri"/>
              </a:rPr>
              <a:t> Joshi</a:t>
            </a:r>
            <a:endParaRPr sz="1800" dirty="0">
              <a:solidFill>
                <a:srgbClr val="A5A5A5"/>
              </a:solidFill>
              <a:latin typeface="Avenir Book" charset="0"/>
              <a:ea typeface="Avenir Book" charset="0"/>
              <a:cs typeface="Avenir Book" charset="0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6C5B-EA02-4606-A58B-E357C5F908FF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Lexical ambiguity: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4F897-B321-4A2C-B61F-FADEFBDAA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284D21-DE0F-4B67-8290-CD4756BEB2AC}"/>
                  </a:ext>
                </a:extLst>
              </p14:cNvPr>
              <p14:cNvContentPartPr/>
              <p14:nvPr/>
            </p14:nvContentPartPr>
            <p14:xfrm>
              <a:off x="818640" y="2702520"/>
              <a:ext cx="6869520" cy="182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284D21-DE0F-4B67-8290-CD4756BEB2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280" y="2693160"/>
                <a:ext cx="6888240" cy="18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08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repeatCount="40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9 -0.02338 L -0.03789 0.0215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AC063-E9CD-4A3F-8986-8DB7C9D38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C567971-D32E-43D2-9BC2-C87E88BE1C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190500"/>
            <a:ext cx="8909050" cy="6515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 able to answer:</a:t>
            </a:r>
            <a:endParaRPr lang="en-US" sz="3200" b="1" dirty="0"/>
          </a:p>
          <a:p>
            <a:pPr lvl="1">
              <a:lnSpc>
                <a:spcPct val="100000"/>
              </a:lnSpc>
            </a:pPr>
            <a:r>
              <a:rPr lang="en-US" sz="3200" dirty="0"/>
              <a:t>What is Natural Language Processing (NLP)?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What are some applications?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Why is it challenging?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What is Deep Learning?</a:t>
            </a:r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How is this course structured and graded?</a:t>
            </a:r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 sense?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How might we represent words for ML?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3556">
            <a:extLst>
              <a:ext uri="{FF2B5EF4-FFF2-40B4-BE49-F238E27FC236}">
                <a16:creationId xmlns:a16="http://schemas.microsoft.com/office/drawing/2014/main" id="{A2E6BD9F-EEFA-4A1F-95CA-F6AA7483300B}"/>
              </a:ext>
            </a:extLst>
          </p:cNvPr>
          <p:cNvSpPr/>
          <p:nvPr/>
        </p:nvSpPr>
        <p:spPr>
          <a:xfrm>
            <a:off x="8839084" y="3429000"/>
            <a:ext cx="1863553" cy="23255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566929" y="1962330"/>
            <a:ext cx="4722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We eat sushi with chopsticks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pic>
        <p:nvPicPr>
          <p:cNvPr id="23554" name="Picture 2" descr="Edible Chopsticks Are Now a Thing and They Taste Like Furniture">
            <a:extLst>
              <a:ext uri="{FF2B5EF4-FFF2-40B4-BE49-F238E27FC236}">
                <a16:creationId xmlns:a16="http://schemas.microsoft.com/office/drawing/2014/main" id="{59108B8D-611C-42FB-9E70-BC43C39B8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1" r="19204" b="8674"/>
          <a:stretch/>
        </p:blipFill>
        <p:spPr bwMode="auto">
          <a:xfrm>
            <a:off x="3074373" y="3451771"/>
            <a:ext cx="2707776" cy="230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appy Baby Elephant In Pajamas Illustration 47486195 - Megapixl">
            <a:extLst>
              <a:ext uri="{FF2B5EF4-FFF2-40B4-BE49-F238E27FC236}">
                <a16:creationId xmlns:a16="http://schemas.microsoft.com/office/drawing/2014/main" id="{AF28523C-57C4-4F83-A8A1-9B4BD3937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92" y="3841172"/>
            <a:ext cx="1447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5E37A6-3995-4B82-89F7-1AECCCE33831}"/>
              </a:ext>
            </a:extLst>
          </p:cNvPr>
          <p:cNvSpPr txBox="1"/>
          <p:nvPr/>
        </p:nvSpPr>
        <p:spPr>
          <a:xfrm>
            <a:off x="5951635" y="1997994"/>
            <a:ext cx="6141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0" i="0" u="none" strike="noStrike" baseline="0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I shot an elephant in my pajamas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D1A92-157C-4D9C-BF1E-7029F87F67CA}"/>
              </a:ext>
            </a:extLst>
          </p:cNvPr>
          <p:cNvSpPr/>
          <p:nvPr/>
        </p:nvSpPr>
        <p:spPr>
          <a:xfrm>
            <a:off x="2743199" y="2003894"/>
            <a:ext cx="2234046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9BA36E72-D650-4553-804D-955F40D5B76B}"/>
              </a:ext>
            </a:extLst>
          </p:cNvPr>
          <p:cNvSpPr/>
          <p:nvPr/>
        </p:nvSpPr>
        <p:spPr>
          <a:xfrm rot="5400000">
            <a:off x="2870053" y="1758001"/>
            <a:ext cx="387510" cy="161796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08C78CDF-EF3E-484C-9850-56D3967C488B}"/>
              </a:ext>
            </a:extLst>
          </p:cNvPr>
          <p:cNvSpPr/>
          <p:nvPr/>
        </p:nvSpPr>
        <p:spPr>
          <a:xfrm rot="5400000" flipH="1">
            <a:off x="2243135" y="995258"/>
            <a:ext cx="387510" cy="161796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558" name="Picture 6" descr="How to Eat Sushi: Answers to 6 Questions You Were Always Wondering (But Too  Afraid To Ask)! | LIVE JAPAN travel guide">
            <a:extLst>
              <a:ext uri="{FF2B5EF4-FFF2-40B4-BE49-F238E27FC236}">
                <a16:creationId xmlns:a16="http://schemas.microsoft.com/office/drawing/2014/main" id="{967DC625-2A4B-41A5-9601-672B883EC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/>
          <a:stretch/>
        </p:blipFill>
        <p:spPr bwMode="auto">
          <a:xfrm>
            <a:off x="267318" y="3451772"/>
            <a:ext cx="2707776" cy="23027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FB139B0-DD38-432D-8F07-80F657878663}"/>
              </a:ext>
            </a:extLst>
          </p:cNvPr>
          <p:cNvSpPr/>
          <p:nvPr/>
        </p:nvSpPr>
        <p:spPr>
          <a:xfrm>
            <a:off x="9234675" y="2054662"/>
            <a:ext cx="2101807" cy="36933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3C7B3700-5FD3-4F7C-9B47-9B339B78DAE7}"/>
              </a:ext>
            </a:extLst>
          </p:cNvPr>
          <p:cNvSpPr/>
          <p:nvPr/>
        </p:nvSpPr>
        <p:spPr>
          <a:xfrm rot="5400000">
            <a:off x="9350401" y="1808769"/>
            <a:ext cx="387510" cy="1617962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72CABC53-1642-4D1A-A792-EBC9A366135C}"/>
              </a:ext>
            </a:extLst>
          </p:cNvPr>
          <p:cNvSpPr/>
          <p:nvPr/>
        </p:nvSpPr>
        <p:spPr>
          <a:xfrm rot="5400000" flipH="1">
            <a:off x="8249023" y="571565"/>
            <a:ext cx="387510" cy="2566883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560" name="Picture 8" descr="Gun Wizard casts [[Bullet]] on You : Bossfight">
            <a:extLst>
              <a:ext uri="{FF2B5EF4-FFF2-40B4-BE49-F238E27FC236}">
                <a16:creationId xmlns:a16="http://schemas.microsoft.com/office/drawing/2014/main" id="{3734F51D-7D49-4AC9-97A7-8B915AD0C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9" t="6377" r="13771" b="14675"/>
          <a:stretch/>
        </p:blipFill>
        <p:spPr bwMode="auto">
          <a:xfrm>
            <a:off x="7287376" y="3440386"/>
            <a:ext cx="1447799" cy="23027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Oval 23554">
            <a:extLst>
              <a:ext uri="{FF2B5EF4-FFF2-40B4-BE49-F238E27FC236}">
                <a16:creationId xmlns:a16="http://schemas.microsoft.com/office/drawing/2014/main" id="{7923DF13-26CC-41EC-82A8-6A1BC3035CC9}"/>
              </a:ext>
            </a:extLst>
          </p:cNvPr>
          <p:cNvSpPr/>
          <p:nvPr/>
        </p:nvSpPr>
        <p:spPr>
          <a:xfrm>
            <a:off x="2570827" y="4374189"/>
            <a:ext cx="893619" cy="4579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F87C59-6370-4F76-AFD1-B3295A77A8CC}"/>
              </a:ext>
            </a:extLst>
          </p:cNvPr>
          <p:cNvSpPr/>
          <p:nvPr/>
        </p:nvSpPr>
        <p:spPr>
          <a:xfrm>
            <a:off x="8341057" y="4362803"/>
            <a:ext cx="893619" cy="4579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55024-0286-4618-8F4F-E44B3B65E7C7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Syntactic ambiguity: </a:t>
            </a:r>
            <a:r>
              <a:rPr lang="en-US" sz="2400" dirty="0">
                <a:latin typeface="Avenir Next LT Pro" panose="020B0504020202020204" pitchFamily="34" charset="0"/>
              </a:rPr>
              <a:t>Attachment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C6697-D257-42B1-9D42-184CC16E3D71}"/>
              </a:ext>
            </a:extLst>
          </p:cNvPr>
          <p:cNvSpPr txBox="1"/>
          <p:nvPr/>
        </p:nvSpPr>
        <p:spPr>
          <a:xfrm>
            <a:off x="566928" y="2874965"/>
            <a:ext cx="4722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We eat sushi with </a:t>
            </a:r>
            <a:r>
              <a:rPr lang="en-US" sz="2400" dirty="0">
                <a:latin typeface="Avenir Next LT Pro" panose="020B0504020202020204" pitchFamily="34" charset="0"/>
              </a:rPr>
              <a:t>soy sauce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0FFAF-79CF-4BE0-9724-F343BF8E7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8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4" grpId="0"/>
      <p:bldP spid="9" grpId="0" animBg="1"/>
      <p:bldP spid="12" grpId="0" animBg="1"/>
      <p:bldP spid="30" grpId="0" animBg="1"/>
      <p:bldP spid="38" grpId="0" animBg="1"/>
      <p:bldP spid="39" grpId="0" animBg="1"/>
      <p:bldP spid="40" grpId="0" animBg="1"/>
      <p:bldP spid="23555" grpId="0" animBg="1"/>
      <p:bldP spid="43" grpId="0" animBg="1"/>
      <p:bldP spid="22" grpId="0"/>
      <p:bldP spid="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2846556" y="1341838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I like chocolate and banana muffins. 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810CE5-E41B-4CA1-9997-8F03371D7C3A}"/>
              </a:ext>
            </a:extLst>
          </p:cNvPr>
          <p:cNvGrpSpPr/>
          <p:nvPr/>
        </p:nvGrpSpPr>
        <p:grpSpPr>
          <a:xfrm>
            <a:off x="384157" y="2426351"/>
            <a:ext cx="3680583" cy="3509961"/>
            <a:chOff x="384157" y="1954997"/>
            <a:chExt cx="3680583" cy="3509961"/>
          </a:xfrm>
        </p:grpSpPr>
        <p:pic>
          <p:nvPicPr>
            <p:cNvPr id="26628" name="Picture 4" descr="Banana Bread Muffins - Just so Tasty">
              <a:extLst>
                <a:ext uri="{FF2B5EF4-FFF2-40B4-BE49-F238E27FC236}">
                  <a16:creationId xmlns:a16="http://schemas.microsoft.com/office/drawing/2014/main" id="{08FFA182-E4B3-4F91-BF5C-2B9CDBF9E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085" y="2700976"/>
              <a:ext cx="1842655" cy="276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4" name="Picture 10" descr="Good news for chocoholics! Dark chocolate can protect your brain from  ageing - The Economic Times">
              <a:extLst>
                <a:ext uri="{FF2B5EF4-FFF2-40B4-BE49-F238E27FC236}">
                  <a16:creationId xmlns:a16="http://schemas.microsoft.com/office/drawing/2014/main" id="{010A0E05-7B5E-4DF3-8A7B-42E747B3C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0" r="2406"/>
            <a:stretch/>
          </p:blipFill>
          <p:spPr bwMode="auto">
            <a:xfrm>
              <a:off x="384695" y="2717062"/>
              <a:ext cx="1842655" cy="274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412A-2C77-415D-95CE-67A7F24FF12A}"/>
                </a:ext>
              </a:extLst>
            </p:cNvPr>
            <p:cNvSpPr txBox="1"/>
            <p:nvPr/>
          </p:nvSpPr>
          <p:spPr>
            <a:xfrm>
              <a:off x="384157" y="1954997"/>
              <a:ext cx="36805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[chocolate] and </a:t>
              </a:r>
              <a:br>
                <a:rPr lang="en-US" sz="2400" b="0" i="0" u="none" strike="noStrike" baseline="0" dirty="0">
                  <a:latin typeface="Avenir Next LT Pro" panose="020B0504020202020204" pitchFamily="34" charset="0"/>
                </a:rPr>
              </a:br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[banana muffins]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D8869A-DC4D-477E-AD26-FAC0C05F878B}"/>
              </a:ext>
            </a:extLst>
          </p:cNvPr>
          <p:cNvGrpSpPr/>
          <p:nvPr/>
        </p:nvGrpSpPr>
        <p:grpSpPr>
          <a:xfrm>
            <a:off x="4585840" y="2402348"/>
            <a:ext cx="3680583" cy="3557966"/>
            <a:chOff x="4545180" y="1916944"/>
            <a:chExt cx="3680583" cy="3557966"/>
          </a:xfrm>
        </p:grpSpPr>
        <p:pic>
          <p:nvPicPr>
            <p:cNvPr id="26636" name="Picture 12" descr="Nutella Stuffed Double Chocolate Muffins | Marsha's Baking Addiction">
              <a:extLst>
                <a:ext uri="{FF2B5EF4-FFF2-40B4-BE49-F238E27FC236}">
                  <a16:creationId xmlns:a16="http://schemas.microsoft.com/office/drawing/2014/main" id="{5A9ABC34-DB24-4FAE-B685-B8FDE714A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181" y="2717062"/>
              <a:ext cx="1837927" cy="2757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F77FBC-FD95-4F53-9D1B-AFF8D0E9ADD6}"/>
                </a:ext>
              </a:extLst>
            </p:cNvPr>
            <p:cNvSpPr txBox="1"/>
            <p:nvPr/>
          </p:nvSpPr>
          <p:spPr>
            <a:xfrm>
              <a:off x="4545180" y="1916944"/>
              <a:ext cx="36805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[chocolate muffins] and</a:t>
              </a:r>
              <a:br>
                <a:rPr lang="en-US" sz="2400" b="0" i="0" u="none" strike="noStrike" baseline="0" dirty="0">
                  <a:latin typeface="Avenir Next LT Pro" panose="020B0504020202020204" pitchFamily="34" charset="0"/>
                </a:rPr>
              </a:br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 [banana muffins]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27" name="Picture 4" descr="Banana Bread Muffins - Just so Tasty">
              <a:extLst>
                <a:ext uri="{FF2B5EF4-FFF2-40B4-BE49-F238E27FC236}">
                  <a16:creationId xmlns:a16="http://schemas.microsoft.com/office/drawing/2014/main" id="{861E5399-C1BC-4D18-90B3-758CB82D2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108" y="2700976"/>
              <a:ext cx="1842655" cy="276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A06C9E-AC17-4EEE-9C51-C90D0729BC9B}"/>
              </a:ext>
            </a:extLst>
          </p:cNvPr>
          <p:cNvGrpSpPr/>
          <p:nvPr/>
        </p:nvGrpSpPr>
        <p:grpSpPr>
          <a:xfrm>
            <a:off x="9200250" y="2398485"/>
            <a:ext cx="2668108" cy="3565693"/>
            <a:chOff x="9200250" y="2278822"/>
            <a:chExt cx="2668108" cy="3565693"/>
          </a:xfrm>
        </p:grpSpPr>
        <p:pic>
          <p:nvPicPr>
            <p:cNvPr id="26630" name="Picture 6" descr="Best Chocolate Banana Muffins [VIDEO] - Sweet and Savory Meals">
              <a:extLst>
                <a:ext uri="{FF2B5EF4-FFF2-40B4-BE49-F238E27FC236}">
                  <a16:creationId xmlns:a16="http://schemas.microsoft.com/office/drawing/2014/main" id="{C74293DB-F040-4CE2-B29E-5C2D20B1EA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97" b="8427"/>
            <a:stretch/>
          </p:blipFill>
          <p:spPr bwMode="auto">
            <a:xfrm>
              <a:off x="9612977" y="3080533"/>
              <a:ext cx="1842655" cy="276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F4016F-2567-4ECD-8B26-264A18221EC9}"/>
                </a:ext>
              </a:extLst>
            </p:cNvPr>
            <p:cNvSpPr txBox="1"/>
            <p:nvPr/>
          </p:nvSpPr>
          <p:spPr>
            <a:xfrm>
              <a:off x="9200250" y="2278822"/>
              <a:ext cx="26681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[chocolate and</a:t>
              </a:r>
              <a:br>
                <a:rPr lang="en-US" sz="2400" b="0" i="0" u="none" strike="noStrike" baseline="0" dirty="0">
                  <a:latin typeface="Avenir Next LT Pro" panose="020B0504020202020204" pitchFamily="34" charset="0"/>
                </a:rPr>
              </a:br>
              <a:r>
                <a:rPr lang="en-US" sz="2400" b="0" i="0" u="none" strike="noStrike" baseline="0" dirty="0">
                  <a:latin typeface="Avenir Next LT Pro" panose="020B0504020202020204" pitchFamily="34" charset="0"/>
                </a:rPr>
                <a:t> banana] muffins</a:t>
              </a:r>
              <a:endParaRPr lang="en-US" sz="240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A02AFC-5292-41B9-8E9C-BE76903C9193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Syntactic ambiguity: </a:t>
            </a:r>
            <a:r>
              <a:rPr lang="en-US" sz="2400" dirty="0">
                <a:latin typeface="Avenir Next LT Pro" panose="020B0504020202020204" pitchFamily="34" charset="0"/>
              </a:rPr>
              <a:t>Conjunctive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68AA-90FC-4513-9AF8-5F7FD7FAF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2846556" y="1862140"/>
            <a:ext cx="63536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Victoria Chen, CFO of Megabucks Banking, saw her pay jump to $2.3 million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A02AFC-5292-41B9-8E9C-BE76903C9193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Syntactic ambiguity: </a:t>
            </a:r>
            <a:r>
              <a:rPr lang="en-US" sz="2400" dirty="0">
                <a:latin typeface="Avenir Next LT Pro" panose="020B0504020202020204" pitchFamily="34" charset="0"/>
              </a:rPr>
              <a:t>Coreference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EC449-5035-4796-8012-0F19FE973552}"/>
              </a:ext>
            </a:extLst>
          </p:cNvPr>
          <p:cNvCxnSpPr/>
          <p:nvPr/>
        </p:nvCxnSpPr>
        <p:spPr>
          <a:xfrm>
            <a:off x="4339886" y="2660084"/>
            <a:ext cx="571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CE96F-99B5-48B5-AAB5-A89769A60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B6C308-DD2E-47A4-AC27-18766B7612E3}"/>
              </a:ext>
            </a:extLst>
          </p:cNvPr>
          <p:cNvGrpSpPr/>
          <p:nvPr/>
        </p:nvGrpSpPr>
        <p:grpSpPr>
          <a:xfrm>
            <a:off x="1546495" y="3429000"/>
            <a:ext cx="3302690" cy="2207029"/>
            <a:chOff x="1012227" y="3429000"/>
            <a:chExt cx="3302690" cy="22070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19369F-7864-4EBA-A30E-6FB2E5BDE6A1}"/>
                </a:ext>
              </a:extLst>
            </p:cNvPr>
            <p:cNvGrpSpPr/>
            <p:nvPr/>
          </p:nvGrpSpPr>
          <p:grpSpPr>
            <a:xfrm>
              <a:off x="1012227" y="3429000"/>
              <a:ext cx="3302690" cy="2207029"/>
              <a:chOff x="1598814" y="3944389"/>
              <a:chExt cx="1368346" cy="914400"/>
            </a:xfrm>
          </p:grpSpPr>
          <p:pic>
            <p:nvPicPr>
              <p:cNvPr id="5" name="Graphic 4" descr="Woman with solid fill">
                <a:extLst>
                  <a:ext uri="{FF2B5EF4-FFF2-40B4-BE49-F238E27FC236}">
                    <a16:creationId xmlns:a16="http://schemas.microsoft.com/office/drawing/2014/main" id="{97F7038B-B792-4B23-A699-85376C812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98814" y="39443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Money outline">
                <a:extLst>
                  <a:ext uri="{FF2B5EF4-FFF2-40B4-BE49-F238E27FC236}">
                    <a16:creationId xmlns:a16="http://schemas.microsoft.com/office/drawing/2014/main" id="{112745CA-6B3A-4F9B-8D2E-0A6B51B21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38647" y="4087332"/>
                <a:ext cx="628513" cy="628513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9094-A3A7-46F0-8C25-DA5E2291E9A5}"/>
                  </a:ext>
                </a:extLst>
              </p:cNvPr>
              <p:cNvCxnSpPr/>
              <p:nvPr/>
            </p:nvCxnSpPr>
            <p:spPr>
              <a:xfrm>
                <a:off x="2111433" y="4087332"/>
                <a:ext cx="432262" cy="1770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965B1DF-A3F3-467D-A68F-21ECE2DAE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5741" y="4201460"/>
              <a:ext cx="730816" cy="5534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A6ECB2-A73A-4491-8940-4DAFC4FDB513}"/>
              </a:ext>
            </a:extLst>
          </p:cNvPr>
          <p:cNvGrpSpPr/>
          <p:nvPr/>
        </p:nvGrpSpPr>
        <p:grpSpPr>
          <a:xfrm>
            <a:off x="6726185" y="3429000"/>
            <a:ext cx="3767722" cy="2589793"/>
            <a:chOff x="7316388" y="3429000"/>
            <a:chExt cx="3767722" cy="25897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F7E0D8-D7DC-417C-B15A-D84D8A8C628A}"/>
                </a:ext>
              </a:extLst>
            </p:cNvPr>
            <p:cNvGrpSpPr/>
            <p:nvPr/>
          </p:nvGrpSpPr>
          <p:grpSpPr>
            <a:xfrm>
              <a:off x="7316388" y="3429000"/>
              <a:ext cx="3767722" cy="2589793"/>
              <a:chOff x="6123390" y="3944388"/>
              <a:chExt cx="2051780" cy="1410318"/>
            </a:xfrm>
          </p:grpSpPr>
          <p:pic>
            <p:nvPicPr>
              <p:cNvPr id="7" name="Graphic 6" descr="Woman outline">
                <a:extLst>
                  <a:ext uri="{FF2B5EF4-FFF2-40B4-BE49-F238E27FC236}">
                    <a16:creationId xmlns:a16="http://schemas.microsoft.com/office/drawing/2014/main" id="{256CB513-B75A-454A-9222-FF7654AC7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60770" y="44403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Woman with solid fill">
                <a:extLst>
                  <a:ext uri="{FF2B5EF4-FFF2-40B4-BE49-F238E27FC236}">
                    <a16:creationId xmlns:a16="http://schemas.microsoft.com/office/drawing/2014/main" id="{2F68CC2E-D20C-49EF-9BC4-95A1F9077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23390" y="3944388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5D65BF-638D-4CB3-AFE3-41B50FE06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6684" y="4087332"/>
                <a:ext cx="698269" cy="62851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Graphic 17" descr="Money outline">
                <a:extLst>
                  <a:ext uri="{FF2B5EF4-FFF2-40B4-BE49-F238E27FC236}">
                    <a16:creationId xmlns:a16="http://schemas.microsoft.com/office/drawing/2014/main" id="{953EB394-8C16-48C9-BA0B-ADE5F0753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09877" y="4648719"/>
                <a:ext cx="628513" cy="628513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D6897D-D0A8-4414-BA2C-FE6046B41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6290" y="4845642"/>
              <a:ext cx="388255" cy="624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68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raining Your Cat and Bird to Get Along | BaxterBoo">
            <a:extLst>
              <a:ext uri="{FF2B5EF4-FFF2-40B4-BE49-F238E27FC236}">
                <a16:creationId xmlns:a16="http://schemas.microsoft.com/office/drawing/2014/main" id="{8084505C-FDCB-48C2-94F8-5234ED749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3" r="56048"/>
          <a:stretch/>
        </p:blipFill>
        <p:spPr bwMode="auto">
          <a:xfrm>
            <a:off x="948482" y="2055207"/>
            <a:ext cx="3294167" cy="258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aining Your Cat and Bird to Get Along | BaxterBoo">
            <a:extLst>
              <a:ext uri="{FF2B5EF4-FFF2-40B4-BE49-F238E27FC236}">
                <a16:creationId xmlns:a16="http://schemas.microsoft.com/office/drawing/2014/main" id="{5C7798FD-3311-45B9-94EF-FC3BD63EA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3" r="-370"/>
          <a:stretch/>
        </p:blipFill>
        <p:spPr bwMode="auto">
          <a:xfrm>
            <a:off x="3386883" y="2546737"/>
            <a:ext cx="1996360" cy="22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2846556" y="1341838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Lucy owns a parrot that is larger than a cat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A02AFC-5292-41B9-8E9C-BE76903C9193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Semantic ambiguity: </a:t>
            </a:r>
            <a:r>
              <a:rPr lang="en-US" sz="2400" dirty="0">
                <a:latin typeface="Avenir Next LT Pro" panose="020B0504020202020204" pitchFamily="34" charset="0"/>
              </a:rPr>
              <a:t>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78FDD-8E86-4246-AAC8-C39C3E50DB54}"/>
              </a:ext>
            </a:extLst>
          </p:cNvPr>
          <p:cNvSpPr txBox="1"/>
          <p:nvPr/>
        </p:nvSpPr>
        <p:spPr>
          <a:xfrm>
            <a:off x="5284956" y="2546737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… larger than a specific cat?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AF857-935C-4799-9F3B-A309EABA69AA}"/>
              </a:ext>
            </a:extLst>
          </p:cNvPr>
          <p:cNvSpPr txBox="1"/>
          <p:nvPr/>
        </p:nvSpPr>
        <p:spPr>
          <a:xfrm>
            <a:off x="5284955" y="3152325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… larger than a typical cat?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7E3EB-B868-46F4-8AF9-867A6FA66729}"/>
              </a:ext>
            </a:extLst>
          </p:cNvPr>
          <p:cNvSpPr txBox="1"/>
          <p:nvPr/>
        </p:nvSpPr>
        <p:spPr>
          <a:xfrm>
            <a:off x="5284955" y="3760580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… larger than all cats?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83351-E6B8-4BAB-85C2-5D9CDF9D0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1316C-869B-4497-AFCA-1F08146FC4E8}"/>
              </a:ext>
            </a:extLst>
          </p:cNvPr>
          <p:cNvSpPr txBox="1"/>
          <p:nvPr/>
        </p:nvSpPr>
        <p:spPr>
          <a:xfrm>
            <a:off x="3975978" y="5304647"/>
            <a:ext cx="4392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Someone causes a fatal car accident every 5 minutes.</a:t>
            </a:r>
          </a:p>
        </p:txBody>
      </p:sp>
    </p:spTree>
    <p:extLst>
      <p:ext uri="{BB962C8B-B14F-4D97-AF65-F5344CB8AC3E}">
        <p14:creationId xmlns:p14="http://schemas.microsoft.com/office/powerpoint/2010/main" val="416318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2922756" y="1632995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John kissed his wife, and so did Sam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A02AFC-5292-41B9-8E9C-BE76903C9193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Semantic ambiguity: </a:t>
            </a:r>
            <a:r>
              <a:rPr lang="en-US" sz="2400" dirty="0">
                <a:latin typeface="Avenir Next LT Pro" panose="020B0504020202020204" pitchFamily="34" charset="0"/>
              </a:rPr>
              <a:t>Underspecification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78FDD-8E86-4246-AAC8-C39C3E50DB54}"/>
              </a:ext>
            </a:extLst>
          </p:cNvPr>
          <p:cNvSpPr txBox="1"/>
          <p:nvPr/>
        </p:nvSpPr>
        <p:spPr>
          <a:xfrm>
            <a:off x="2922756" y="4007078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John and Mary are married.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349BD-B77D-4D0A-BCA3-9A7FF0445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E836F6-B8F8-419A-92CD-379A5E21638D}"/>
              </a:ext>
            </a:extLst>
          </p:cNvPr>
          <p:cNvGrpSpPr/>
          <p:nvPr/>
        </p:nvGrpSpPr>
        <p:grpSpPr>
          <a:xfrm>
            <a:off x="7010400" y="2324789"/>
            <a:ext cx="1623728" cy="1188958"/>
            <a:chOff x="5321282" y="2324789"/>
            <a:chExt cx="1623728" cy="1188958"/>
          </a:xfrm>
        </p:grpSpPr>
        <p:pic>
          <p:nvPicPr>
            <p:cNvPr id="8" name="Graphic 7" descr="Woman with solid fill">
              <a:extLst>
                <a:ext uri="{FF2B5EF4-FFF2-40B4-BE49-F238E27FC236}">
                  <a16:creationId xmlns:a16="http://schemas.microsoft.com/office/drawing/2014/main" id="{4BCA2CA5-08D9-461E-8370-A13875DC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5946" y="2324789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F63FD071-0E33-45B3-B8A6-C583D12D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1282" y="2324789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Man outline">
              <a:extLst>
                <a:ext uri="{FF2B5EF4-FFF2-40B4-BE49-F238E27FC236}">
                  <a16:creationId xmlns:a16="http://schemas.microsoft.com/office/drawing/2014/main" id="{1E03A2CE-3897-4956-A4BF-0A053AE3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0610" y="2324789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60BFE5-AD94-40D2-98EA-E1C7D06458A0}"/>
                </a:ext>
              </a:extLst>
            </p:cNvPr>
            <p:cNvSpPr txBox="1"/>
            <p:nvPr/>
          </p:nvSpPr>
          <p:spPr>
            <a:xfrm>
              <a:off x="5395903" y="3205970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John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2A99F3-5D48-42EE-ADCC-AA5DED349B94}"/>
                </a:ext>
              </a:extLst>
            </p:cNvPr>
            <p:cNvSpPr txBox="1"/>
            <p:nvPr/>
          </p:nvSpPr>
          <p:spPr>
            <a:xfrm>
              <a:off x="6133146" y="3205970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Sam</a:t>
              </a:r>
              <a:endParaRPr lang="en-US" sz="1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425ED7-5E63-4DEC-81C1-107BB0A8C235}"/>
              </a:ext>
            </a:extLst>
          </p:cNvPr>
          <p:cNvGrpSpPr/>
          <p:nvPr/>
        </p:nvGrpSpPr>
        <p:grpSpPr>
          <a:xfrm>
            <a:off x="3874992" y="5020573"/>
            <a:ext cx="1274618" cy="1158887"/>
            <a:chOff x="3434293" y="5020573"/>
            <a:chExt cx="1274618" cy="1158887"/>
          </a:xfrm>
        </p:grpSpPr>
        <p:pic>
          <p:nvPicPr>
            <p:cNvPr id="9" name="Graphic 8" descr="Woman outline">
              <a:extLst>
                <a:ext uri="{FF2B5EF4-FFF2-40B4-BE49-F238E27FC236}">
                  <a16:creationId xmlns:a16="http://schemas.microsoft.com/office/drawing/2014/main" id="{C537251F-167B-494B-886A-C5A4DDD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4293" y="5020573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E887C44F-CACE-496A-AE17-CCC7AAF56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94511" y="5020573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78CE5E-A2FE-4CDB-A4AF-7C66436513C1}"/>
                </a:ext>
              </a:extLst>
            </p:cNvPr>
            <p:cNvSpPr txBox="1"/>
            <p:nvPr/>
          </p:nvSpPr>
          <p:spPr>
            <a:xfrm>
              <a:off x="3939071" y="5871683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John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677232-4B9B-4339-8DBB-696CA0000F43}"/>
                </a:ext>
              </a:extLst>
            </p:cNvPr>
            <p:cNvSpPr txBox="1"/>
            <p:nvPr/>
          </p:nvSpPr>
          <p:spPr>
            <a:xfrm>
              <a:off x="3442606" y="5855057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Mary</a:t>
              </a:r>
              <a:endParaRPr lang="en-US" sz="1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B8D0337-632C-413A-9AC6-A6E6945F6D03}"/>
              </a:ext>
            </a:extLst>
          </p:cNvPr>
          <p:cNvGrpSpPr/>
          <p:nvPr/>
        </p:nvGrpSpPr>
        <p:grpSpPr>
          <a:xfrm>
            <a:off x="6096000" y="5094546"/>
            <a:ext cx="2301489" cy="1143954"/>
            <a:chOff x="6096000" y="5094546"/>
            <a:chExt cx="2301489" cy="1143954"/>
          </a:xfrm>
        </p:grpSpPr>
        <p:pic>
          <p:nvPicPr>
            <p:cNvPr id="15" name="Graphic 14" descr="Man outline">
              <a:extLst>
                <a:ext uri="{FF2B5EF4-FFF2-40B4-BE49-F238E27FC236}">
                  <a16:creationId xmlns:a16="http://schemas.microsoft.com/office/drawing/2014/main" id="{DEE1315B-4821-42B0-8CF1-9ED39DE4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6000" y="509454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Man with solid fill">
              <a:extLst>
                <a:ext uri="{FF2B5EF4-FFF2-40B4-BE49-F238E27FC236}">
                  <a16:creationId xmlns:a16="http://schemas.microsoft.com/office/drawing/2014/main" id="{2E319FBD-900E-495E-B9B0-5E81B22E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83089" y="5094546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F3D02C-5871-41C8-A0E9-3ED47F8479B6}"/>
                </a:ext>
              </a:extLst>
            </p:cNvPr>
            <p:cNvSpPr txBox="1"/>
            <p:nvPr/>
          </p:nvSpPr>
          <p:spPr>
            <a:xfrm>
              <a:off x="7577771" y="5930723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John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92353A-4BD1-4EE8-BF86-47EF58F4D37D}"/>
                </a:ext>
              </a:extLst>
            </p:cNvPr>
            <p:cNvSpPr txBox="1"/>
            <p:nvPr/>
          </p:nvSpPr>
          <p:spPr>
            <a:xfrm>
              <a:off x="6519284" y="5930723"/>
              <a:ext cx="725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latin typeface="Avenir Next LT Pro" panose="020B0504020202020204" pitchFamily="34" charset="0"/>
                </a:rPr>
                <a:t>Mary</a:t>
              </a:r>
              <a:endParaRPr lang="en-US" sz="14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7376C1-3F58-43AF-907B-370BCEA20232}"/>
              </a:ext>
            </a:extLst>
          </p:cNvPr>
          <p:cNvSpPr txBox="1"/>
          <p:nvPr/>
        </p:nvSpPr>
        <p:spPr>
          <a:xfrm>
            <a:off x="5303805" y="5426165"/>
            <a:ext cx="638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or</a:t>
            </a:r>
            <a:endParaRPr lang="en-US" dirty="0"/>
          </a:p>
        </p:txBody>
      </p:sp>
      <p:pic>
        <p:nvPicPr>
          <p:cNvPr id="30" name="Graphic 29" descr="Woman outline">
            <a:extLst>
              <a:ext uri="{FF2B5EF4-FFF2-40B4-BE49-F238E27FC236}">
                <a16:creationId xmlns:a16="http://schemas.microsoft.com/office/drawing/2014/main" id="{875F4BED-2E71-4E65-977A-E6858D44E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982" y="5111171"/>
            <a:ext cx="914400" cy="914400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D3F9B257-C5FC-4C5E-91DE-313F35AE3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8702" y="5112299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1DE5DA-F04F-4AC9-8AFE-05FD9BB30DED}"/>
              </a:ext>
            </a:extLst>
          </p:cNvPr>
          <p:cNvGrpSpPr/>
          <p:nvPr/>
        </p:nvGrpSpPr>
        <p:grpSpPr>
          <a:xfrm>
            <a:off x="3420280" y="2324789"/>
            <a:ext cx="2418287" cy="1188958"/>
            <a:chOff x="3862679" y="2324789"/>
            <a:chExt cx="2418287" cy="118895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BB2104-A320-44FB-9673-804C1595BD5F}"/>
                </a:ext>
              </a:extLst>
            </p:cNvPr>
            <p:cNvGrpSpPr/>
            <p:nvPr/>
          </p:nvGrpSpPr>
          <p:grpSpPr>
            <a:xfrm>
              <a:off x="3862679" y="2324789"/>
              <a:ext cx="2101034" cy="1188958"/>
              <a:chOff x="5321282" y="2324789"/>
              <a:chExt cx="2101034" cy="1188958"/>
            </a:xfrm>
          </p:grpSpPr>
          <p:pic>
            <p:nvPicPr>
              <p:cNvPr id="34" name="Graphic 33" descr="Woman with solid fill">
                <a:extLst>
                  <a:ext uri="{FF2B5EF4-FFF2-40B4-BE49-F238E27FC236}">
                    <a16:creationId xmlns:a16="http://schemas.microsoft.com/office/drawing/2014/main" id="{A6AE466F-056D-4561-9648-EB6DC7880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75946" y="23247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Man with solid fill">
                <a:extLst>
                  <a:ext uri="{FF2B5EF4-FFF2-40B4-BE49-F238E27FC236}">
                    <a16:creationId xmlns:a16="http://schemas.microsoft.com/office/drawing/2014/main" id="{C4651ACA-EB44-4379-9975-085DF59AD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21282" y="23247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Man outline">
                <a:extLst>
                  <a:ext uri="{FF2B5EF4-FFF2-40B4-BE49-F238E27FC236}">
                    <a16:creationId xmlns:a16="http://schemas.microsoft.com/office/drawing/2014/main" id="{03858C07-FD68-4F89-A1EF-B90AFEFEB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07916" y="23247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060773-4D8B-426D-9FEB-383232A87312}"/>
                  </a:ext>
                </a:extLst>
              </p:cNvPr>
              <p:cNvSpPr txBox="1"/>
              <p:nvPr/>
            </p:nvSpPr>
            <p:spPr>
              <a:xfrm>
                <a:off x="5395903" y="3205970"/>
                <a:ext cx="725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0" i="0" u="none" strike="noStrike" baseline="0" dirty="0">
                    <a:latin typeface="Avenir Next LT Pro" panose="020B0504020202020204" pitchFamily="34" charset="0"/>
                  </a:rPr>
                  <a:t>John</a:t>
                </a:r>
                <a:endParaRPr lang="en-US" sz="14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1953413-7A23-4901-8BC7-DA6C4C63D683}"/>
                  </a:ext>
                </a:extLst>
              </p:cNvPr>
              <p:cNvSpPr txBox="1"/>
              <p:nvPr/>
            </p:nvSpPr>
            <p:spPr>
              <a:xfrm>
                <a:off x="6610452" y="3205970"/>
                <a:ext cx="725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0" i="0" u="none" strike="noStrike" baseline="0" dirty="0">
                    <a:latin typeface="Avenir Next LT Pro" panose="020B0504020202020204" pitchFamily="34" charset="0"/>
                  </a:rPr>
                  <a:t>Sam</a:t>
                </a:r>
                <a:endParaRPr lang="en-US" sz="1400" dirty="0"/>
              </a:p>
            </p:txBody>
          </p:sp>
        </p:grpSp>
        <p:pic>
          <p:nvPicPr>
            <p:cNvPr id="39" name="Graphic 38" descr="Woman with solid fill">
              <a:extLst>
                <a:ext uri="{FF2B5EF4-FFF2-40B4-BE49-F238E27FC236}">
                  <a16:creationId xmlns:a16="http://schemas.microsoft.com/office/drawing/2014/main" id="{C6385CF4-8E6B-4CA2-AE40-0F1AF489B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566" y="2346364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7C1569D-7C83-4DBA-9B01-50686CFE2DA0}"/>
              </a:ext>
            </a:extLst>
          </p:cNvPr>
          <p:cNvSpPr txBox="1"/>
          <p:nvPr/>
        </p:nvSpPr>
        <p:spPr>
          <a:xfrm>
            <a:off x="6053284" y="2720463"/>
            <a:ext cx="638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8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Ambiguity in English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005ED-92A6-483F-A038-DA87CFB84DD0}"/>
              </a:ext>
            </a:extLst>
          </p:cNvPr>
          <p:cNvSpPr txBox="1"/>
          <p:nvPr/>
        </p:nvSpPr>
        <p:spPr>
          <a:xfrm>
            <a:off x="2846556" y="1604613"/>
            <a:ext cx="6498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latin typeface="Avenir Next LT Pro" panose="020B0504020202020204" pitchFamily="34" charset="0"/>
              </a:rPr>
              <a:t>The White House announced today that  ….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A02AFC-5292-41B9-8E9C-BE76903C9193}"/>
              </a:ext>
            </a:extLst>
          </p:cNvPr>
          <p:cNvSpPr txBox="1"/>
          <p:nvPr/>
        </p:nvSpPr>
        <p:spPr>
          <a:xfrm>
            <a:off x="480520" y="619500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Non-literal speech: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1A740-3B9E-47B5-AEFF-2EF92D773D1A}"/>
              </a:ext>
            </a:extLst>
          </p:cNvPr>
          <p:cNvSpPr txBox="1"/>
          <p:nvPr/>
        </p:nvSpPr>
        <p:spPr>
          <a:xfrm>
            <a:off x="1878746" y="3366047"/>
            <a:ext cx="843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The cost of a good webcam has gone through the roof.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A0E56-469A-45CA-B6A4-8E4278C84302}"/>
              </a:ext>
            </a:extLst>
          </p:cNvPr>
          <p:cNvSpPr txBox="1"/>
          <p:nvPr/>
        </p:nvSpPr>
        <p:spPr>
          <a:xfrm>
            <a:off x="1878746" y="5127482"/>
            <a:ext cx="843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Do you know what time it 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BA313-2C28-4147-B8D0-D292705E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EEF01-6E32-4686-AAA2-085E4A73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B425D-86CF-426B-B2A3-DD0B22C5F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Consider the following ambiguous statements. For each, identify the type of ambiguity, how you would interpret it, and what information you used to reach that conclusion.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0">
              <a:buNone/>
            </a:pPr>
            <a:r>
              <a:rPr lang="en-US" sz="2400" i="1" dirty="0"/>
              <a:t>1) “I dropped the hammer on the table. It shattered.”</a:t>
            </a:r>
          </a:p>
          <a:p>
            <a:pPr marL="457200" indent="0">
              <a:buNone/>
            </a:pPr>
            <a:endParaRPr lang="en-US" sz="2400" i="1" dirty="0"/>
          </a:p>
          <a:p>
            <a:pPr marL="457200" indent="0">
              <a:buNone/>
            </a:pPr>
            <a:endParaRPr lang="en-US" sz="2400" i="1" dirty="0"/>
          </a:p>
          <a:p>
            <a:pPr marL="457200" indent="0">
              <a:buNone/>
            </a:pPr>
            <a:r>
              <a:rPr lang="en-US" sz="2400" i="1" dirty="0"/>
              <a:t>2) “The dog’s pen was full of blue ink.”</a:t>
            </a:r>
          </a:p>
          <a:p>
            <a:pPr marL="457200" indent="0">
              <a:buNone/>
            </a:pPr>
            <a:endParaRPr lang="en-US" sz="2400" i="1" dirty="0"/>
          </a:p>
          <a:p>
            <a:pPr marL="457200" indent="0">
              <a:buNone/>
            </a:pPr>
            <a:endParaRPr lang="en-US" sz="2400" i="1" dirty="0"/>
          </a:p>
          <a:p>
            <a:pPr marL="457200" indent="0">
              <a:buNone/>
            </a:pPr>
            <a:r>
              <a:rPr lang="en-US" sz="2400" i="1" dirty="0"/>
              <a:t>3) “If three of my relatives die, I will inherit a house.”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0137E3-3FF7-496A-93CA-F3AD78A5EFB7}"/>
                  </a:ext>
                </a:extLst>
              </p14:cNvPr>
              <p14:cNvContentPartPr/>
              <p14:nvPr/>
            </p14:nvContentPartPr>
            <p14:xfrm>
              <a:off x="4063320" y="2634120"/>
              <a:ext cx="2131560" cy="43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0137E3-3FF7-496A-93CA-F3AD78A5EF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3960" y="2624760"/>
                <a:ext cx="2150280" cy="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20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humans deal with this ambiguity?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380297-4258-4304-9F5C-CEE802D19A90}"/>
              </a:ext>
            </a:extLst>
          </p:cNvPr>
          <p:cNvGrpSpPr/>
          <p:nvPr/>
        </p:nvGrpSpPr>
        <p:grpSpPr>
          <a:xfrm>
            <a:off x="2439707" y="1188142"/>
            <a:ext cx="7312587" cy="2950889"/>
            <a:chOff x="2283375" y="1853160"/>
            <a:chExt cx="7312587" cy="295088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BBC2A5-DA41-4929-9A89-EC9BF4D3C5BC}"/>
                </a:ext>
              </a:extLst>
            </p:cNvPr>
            <p:cNvGrpSpPr/>
            <p:nvPr/>
          </p:nvGrpSpPr>
          <p:grpSpPr>
            <a:xfrm>
              <a:off x="2283375" y="1853160"/>
              <a:ext cx="3969545" cy="2950889"/>
              <a:chOff x="772126" y="3239833"/>
              <a:chExt cx="3969545" cy="2950889"/>
            </a:xfrm>
          </p:grpSpPr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0AAFE6ED-F139-40CC-A20F-F3A4532366BE}"/>
                  </a:ext>
                </a:extLst>
              </p:cNvPr>
              <p:cNvSpPr/>
              <p:nvPr/>
            </p:nvSpPr>
            <p:spPr>
              <a:xfrm>
                <a:off x="2519581" y="3239833"/>
                <a:ext cx="2222090" cy="830997"/>
              </a:xfrm>
              <a:prstGeom prst="wedgeRoundRectCallout">
                <a:avLst>
                  <a:gd name="adj1" fmla="val -47487"/>
                  <a:gd name="adj2" fmla="val 88759"/>
                  <a:gd name="adj3" fmla="val 16667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4000" b="1" dirty="0">
                    <a:latin typeface="Avenir Next LT Pro" panose="020B0504020202020204" pitchFamily="34" charset="0"/>
                  </a:rPr>
                  <a:t>WORDS</a:t>
                </a:r>
              </a:p>
            </p:txBody>
          </p:sp>
          <p:pic>
            <p:nvPicPr>
              <p:cNvPr id="11" name="Graphic 10" descr="Female Profile outline">
                <a:extLst>
                  <a:ext uri="{FF2B5EF4-FFF2-40B4-BE49-F238E27FC236}">
                    <a16:creationId xmlns:a16="http://schemas.microsoft.com/office/drawing/2014/main" id="{B6AEA8AC-4EE4-47CD-A5CA-B0D91D665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126" y="3779187"/>
                <a:ext cx="2411535" cy="241153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143CC2-F716-4C38-8860-F726D6052C5E}"/>
                </a:ext>
              </a:extLst>
            </p:cNvPr>
            <p:cNvGrpSpPr/>
            <p:nvPr/>
          </p:nvGrpSpPr>
          <p:grpSpPr>
            <a:xfrm>
              <a:off x="5442163" y="2392514"/>
              <a:ext cx="4153799" cy="2411535"/>
              <a:chOff x="-970138" y="3779187"/>
              <a:chExt cx="4153799" cy="2411535"/>
            </a:xfrm>
          </p:grpSpPr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A61D1AC7-43BE-4B50-8EE0-692655C3823D}"/>
                  </a:ext>
                </a:extLst>
              </p:cNvPr>
              <p:cNvSpPr/>
              <p:nvPr/>
            </p:nvSpPr>
            <p:spPr>
              <a:xfrm>
                <a:off x="-970138" y="4153957"/>
                <a:ext cx="2222090" cy="830997"/>
              </a:xfrm>
              <a:prstGeom prst="wedgeRoundRectCallout">
                <a:avLst>
                  <a:gd name="adj1" fmla="val 66612"/>
                  <a:gd name="adj2" fmla="val 22487"/>
                  <a:gd name="adj3" fmla="val 16667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4000" b="1" dirty="0">
                    <a:latin typeface="Avenir Next LT Pro" panose="020B0504020202020204" pitchFamily="34" charset="0"/>
                  </a:rPr>
                  <a:t>WORDS</a:t>
                </a:r>
              </a:p>
            </p:txBody>
          </p:sp>
          <p:pic>
            <p:nvPicPr>
              <p:cNvPr id="14" name="Graphic 13" descr="Female Profile outline">
                <a:extLst>
                  <a:ext uri="{FF2B5EF4-FFF2-40B4-BE49-F238E27FC236}">
                    <a16:creationId xmlns:a16="http://schemas.microsoft.com/office/drawing/2014/main" id="{3C01CA3E-848C-434B-B070-B75B7EB8F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126" y="3779187"/>
                <a:ext cx="2411535" cy="2411535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EC987C-6DF9-4DD7-BC17-665F1732CF1B}"/>
              </a:ext>
            </a:extLst>
          </p:cNvPr>
          <p:cNvSpPr txBox="1"/>
          <p:nvPr/>
        </p:nvSpPr>
        <p:spPr>
          <a:xfrm>
            <a:off x="1899528" y="4418627"/>
            <a:ext cx="8392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>
                <a:latin typeface="Avenir Next LT Pro" panose="020B0504020202020204" pitchFamily="34" charset="0"/>
              </a:rPr>
              <a:t>Learn from experience and context what interpretations are likely to be correct.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1B6C68-D61C-4141-B82E-3C2829A43601}"/>
              </a:ext>
            </a:extLst>
          </p:cNvPr>
          <p:cNvSpPr/>
          <p:nvPr/>
        </p:nvSpPr>
        <p:spPr>
          <a:xfrm>
            <a:off x="3715472" y="5810171"/>
            <a:ext cx="4761055" cy="51959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Machine Learning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E1B4F-3140-4224-9BED-17EC17A0C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4EE8A-1AC7-4FF7-9A27-90D9A9381FB4}"/>
              </a:ext>
            </a:extLst>
          </p:cNvPr>
          <p:cNvSpPr txBox="1"/>
          <p:nvPr/>
        </p:nvSpPr>
        <p:spPr>
          <a:xfrm>
            <a:off x="923406" y="765421"/>
            <a:ext cx="6976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Deep Learning (DL)</a:t>
            </a:r>
          </a:p>
        </p:txBody>
      </p:sp>
      <p:pic>
        <p:nvPicPr>
          <p:cNvPr id="30724" name="Picture 4" descr="Want to know how Deep Learning works? Here's a quick guide for everyone.">
            <a:extLst>
              <a:ext uri="{FF2B5EF4-FFF2-40B4-BE49-F238E27FC236}">
                <a16:creationId xmlns:a16="http://schemas.microsoft.com/office/drawing/2014/main" id="{38A96868-4B14-4EF3-85FB-3C9A1FAC8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27" y="2453222"/>
            <a:ext cx="6234546" cy="41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8C8C59-9FF6-4166-98BA-9C945EB62062}"/>
              </a:ext>
            </a:extLst>
          </p:cNvPr>
          <p:cNvSpPr txBox="1"/>
          <p:nvPr/>
        </p:nvSpPr>
        <p:spPr>
          <a:xfrm>
            <a:off x="923406" y="1455433"/>
            <a:ext cx="10963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Machine learning algorithms based on multi-layer neural networks that learn to perform tasks from input, directly learning feature representations</a:t>
            </a:r>
          </a:p>
        </p:txBody>
      </p:sp>
      <p:pic>
        <p:nvPicPr>
          <p:cNvPr id="18" name="Graphic 17" descr="Email outline">
            <a:extLst>
              <a:ext uri="{FF2B5EF4-FFF2-40B4-BE49-F238E27FC236}">
                <a16:creationId xmlns:a16="http://schemas.microsoft.com/office/drawing/2014/main" id="{D5C04583-A73A-4E26-B720-B68880291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774" y="3601834"/>
            <a:ext cx="1364689" cy="13646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558609-4316-46C2-8E40-0320B49C2CB0}"/>
              </a:ext>
            </a:extLst>
          </p:cNvPr>
          <p:cNvSpPr txBox="1"/>
          <p:nvPr/>
        </p:nvSpPr>
        <p:spPr>
          <a:xfrm>
            <a:off x="8713742" y="4114606"/>
            <a:ext cx="2172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Spam /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Not Spam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8BA24-1881-413F-8A49-16CCE3F99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0D78F0-91AA-40B3-8F8B-342F106DF04D}"/>
              </a:ext>
            </a:extLst>
          </p:cNvPr>
          <p:cNvSpPr/>
          <p:nvPr/>
        </p:nvSpPr>
        <p:spPr>
          <a:xfrm>
            <a:off x="79192" y="923839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</p:spTree>
    <p:extLst>
      <p:ext uri="{BB962C8B-B14F-4D97-AF65-F5344CB8AC3E}">
        <p14:creationId xmlns:p14="http://schemas.microsoft.com/office/powerpoint/2010/main" val="358001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Learning’s Impact on NLP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69B4F8E-58C6-4366-9AB7-E4E2EA4AF3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613998"/>
              </p:ext>
            </p:extLst>
          </p:nvPr>
        </p:nvGraphicFramePr>
        <p:xfrm>
          <a:off x="1829127" y="652549"/>
          <a:ext cx="8524010" cy="511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E733F986-89C6-40B7-A21A-6DCF17C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00" y="1815142"/>
            <a:ext cx="3562507" cy="26737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EF01B-DE13-4D23-B3AC-6A631923061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433207" y="3152008"/>
            <a:ext cx="2118511" cy="2303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EC7F7-6CD9-4395-8BEC-45130B3A7113}"/>
              </a:ext>
            </a:extLst>
          </p:cNvPr>
          <p:cNvSpPr txBox="1"/>
          <p:nvPr/>
        </p:nvSpPr>
        <p:spPr>
          <a:xfrm>
            <a:off x="6860060" y="2486412"/>
            <a:ext cx="1992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word2vec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D54174-DCDC-4D7A-9AC7-644D0ED4B6C1}"/>
              </a:ext>
            </a:extLst>
          </p:cNvPr>
          <p:cNvCxnSpPr>
            <a:cxnSpLocks/>
          </p:cNvCxnSpPr>
          <p:nvPr/>
        </p:nvCxnSpPr>
        <p:spPr>
          <a:xfrm>
            <a:off x="7856182" y="3009632"/>
            <a:ext cx="695536" cy="2445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7B13A-116B-4A27-9CD1-CFCB8A8CB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C5CB9-7151-4BF4-B277-6BFE67EEC8B1}"/>
              </a:ext>
            </a:extLst>
          </p:cNvPr>
          <p:cNvSpPr txBox="1"/>
          <p:nvPr/>
        </p:nvSpPr>
        <p:spPr>
          <a:xfrm>
            <a:off x="560243" y="703758"/>
            <a:ext cx="1107151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Zoom Policy:</a:t>
            </a:r>
          </a:p>
          <a:p>
            <a:pPr algn="just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	Do I have to have my video on?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algn="just"/>
            <a:r>
              <a:rPr lang="en-US" sz="2400" i="0" u="sng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No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, but </a:t>
            </a:r>
            <a:r>
              <a:rPr lang="en-US" sz="2400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please do if it doesn’t bother your learning experience</a:t>
            </a:r>
            <a:r>
              <a:rPr lang="en-US" sz="2400" i="1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.</a:t>
            </a:r>
            <a:r>
              <a:rPr lang="en-US" sz="2400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It might help make the class less boring (at minimum for me).</a:t>
            </a:r>
            <a:endParaRPr lang="en-US" sz="2400" i="1" u="sng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just"/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just"/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	How do I ask a question?</a:t>
            </a: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	</a:t>
            </a:r>
            <a:r>
              <a:rPr lang="en-US" sz="24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Most effective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– just unmute and interrupt me if its time sensitive. </a:t>
            </a: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	</a:t>
            </a:r>
            <a:r>
              <a:rPr lang="en-US" sz="24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Second best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– ask in chat. I’ll try to see these in a timely manner.</a:t>
            </a:r>
          </a:p>
          <a:p>
            <a:pPr algn="just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	Conduct</a:t>
            </a:r>
          </a:p>
          <a:p>
            <a:pPr algn="just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No side conversations in chat. Private messages are disabled.</a:t>
            </a:r>
          </a:p>
          <a:p>
            <a:pPr marL="914400" algn="just"/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Zero tolerance for abusive language or inappropriate video content. Violators will be removed from lecture and reported.</a:t>
            </a:r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4" name="Graphic 3" descr="Online meeting with solid fill">
            <a:extLst>
              <a:ext uri="{FF2B5EF4-FFF2-40B4-BE49-F238E27FC236}">
                <a16:creationId xmlns:a16="http://schemas.microsoft.com/office/drawing/2014/main" id="{AD8C94F1-B905-49BA-8C3B-2550D0DB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21" y="1409007"/>
            <a:ext cx="914400" cy="914400"/>
          </a:xfrm>
          <a:prstGeom prst="rect">
            <a:avLst/>
          </a:prstGeom>
        </p:spPr>
      </p:pic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A9BB35B8-EF9E-4759-A80D-7BA85AC18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21" y="3030735"/>
            <a:ext cx="914400" cy="914400"/>
          </a:xfrm>
          <a:prstGeom prst="rect">
            <a:avLst/>
          </a:prstGeom>
        </p:spPr>
      </p:pic>
      <p:pic>
        <p:nvPicPr>
          <p:cNvPr id="8" name="Graphic 7" descr="Subtitles with solid fill">
            <a:extLst>
              <a:ext uri="{FF2B5EF4-FFF2-40B4-BE49-F238E27FC236}">
                <a16:creationId xmlns:a16="http://schemas.microsoft.com/office/drawing/2014/main" id="{7CD6384A-EF7F-4F65-8383-9752343E4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221" y="4835349"/>
            <a:ext cx="914400" cy="9144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BFE360-1058-47D9-9DA2-F7A0D35E2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3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Learning’s Impact on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C60BC-8584-4B6F-AD44-5FEB47FC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42987"/>
            <a:ext cx="11106150" cy="4772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AF6A4-AA8B-4AB7-875C-BC7023EC3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Learning’s Impact on NLP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79D96-5FFA-4111-8D74-8AF4EAC4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999421"/>
            <a:ext cx="7381009" cy="3868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208B46-F4B3-4118-A0A1-EBBE16BE5793}"/>
              </a:ext>
            </a:extLst>
          </p:cNvPr>
          <p:cNvSpPr txBox="1"/>
          <p:nvPr/>
        </p:nvSpPr>
        <p:spPr>
          <a:xfrm>
            <a:off x="1046181" y="6441696"/>
            <a:ext cx="768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Taken from </a:t>
            </a:r>
            <a:r>
              <a:rPr lang="en-US" dirty="0" err="1">
                <a:solidFill>
                  <a:srgbClr val="A5A5A5"/>
                </a:solidFill>
                <a:latin typeface="Avenir Book" charset="0"/>
              </a:rPr>
              <a:t>Bhuvana</a:t>
            </a:r>
            <a:r>
              <a:rPr lang="en-US" dirty="0">
                <a:solidFill>
                  <a:srgbClr val="A5A5A5"/>
                </a:solidFill>
                <a:latin typeface="Avenir Book" charset="0"/>
              </a:rPr>
              <a:t> </a:t>
            </a:r>
            <a:r>
              <a:rPr lang="en-US" dirty="0" err="1">
                <a:solidFill>
                  <a:srgbClr val="A5A5A5"/>
                </a:solidFill>
                <a:latin typeface="Avenir Book" charset="0"/>
              </a:rPr>
              <a:t>Ramabhadran’s</a:t>
            </a:r>
            <a:r>
              <a:rPr lang="en-US" dirty="0">
                <a:solidFill>
                  <a:srgbClr val="A5A5A5"/>
                </a:solidFill>
                <a:latin typeface="Avenir Book" charset="0"/>
              </a:rPr>
              <a:t> presentation at </a:t>
            </a:r>
            <a:r>
              <a:rPr lang="en-US" dirty="0" err="1">
                <a:solidFill>
                  <a:srgbClr val="A5A5A5"/>
                </a:solidFill>
                <a:latin typeface="Avenir Book" charset="0"/>
              </a:rPr>
              <a:t>Interspeech</a:t>
            </a:r>
            <a:r>
              <a:rPr lang="en-US" dirty="0">
                <a:solidFill>
                  <a:srgbClr val="A5A5A5"/>
                </a:solidFill>
                <a:latin typeface="Avenir Book" charset="0"/>
              </a:rPr>
              <a:t> 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FAFD6-BFF4-42C5-85F2-0C9AD6FA432C}"/>
              </a:ext>
            </a:extLst>
          </p:cNvPr>
          <p:cNvSpPr txBox="1"/>
          <p:nvPr/>
        </p:nvSpPr>
        <p:spPr>
          <a:xfrm>
            <a:off x="2253178" y="5082327"/>
            <a:ext cx="768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ASR Performance on English Conversational Telephony (Switchboard)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C2A90-3D77-4A90-A451-B67F6EA1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8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93B64-087C-47D0-8489-56E897F72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291FAA2-320C-450E-A96E-B39D252A4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190500"/>
            <a:ext cx="8909050" cy="6515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 able to answer:</a:t>
            </a:r>
            <a:endParaRPr lang="en-US" sz="3200" b="1" dirty="0"/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What is Natural Language Processing (NLP)?</a:t>
            </a:r>
          </a:p>
          <a:p>
            <a:pPr lvl="2">
              <a:lnSpc>
                <a:spcPct val="100000"/>
              </a:lnSpc>
            </a:pPr>
            <a:r>
              <a:rPr lang="en-US" sz="2800" strike="sngStrike" dirty="0"/>
              <a:t>What are some applications?</a:t>
            </a:r>
          </a:p>
          <a:p>
            <a:pPr lvl="2">
              <a:lnSpc>
                <a:spcPct val="100000"/>
              </a:lnSpc>
            </a:pPr>
            <a:r>
              <a:rPr lang="en-US" sz="2800" strike="sngStrike" dirty="0"/>
              <a:t>Why is it challenging?</a:t>
            </a:r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What is Deep Learning?</a:t>
            </a:r>
            <a:endParaRPr lang="en-US" sz="3200" dirty="0"/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How is this course structured and graded?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What are the expectations for Zoom?</a:t>
            </a:r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 sense?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How might we represent words for ML?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8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B28C7-9827-4333-B6D9-90F91D19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12" y="652413"/>
            <a:ext cx="1642961" cy="1642961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F06002-BAEA-4B68-874F-E23745AFB542}"/>
              </a:ext>
            </a:extLst>
          </p:cNvPr>
          <p:cNvSpPr txBox="1"/>
          <p:nvPr/>
        </p:nvSpPr>
        <p:spPr>
          <a:xfrm>
            <a:off x="244185" y="2384691"/>
            <a:ext cx="11310506" cy="3411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The course covers: </a:t>
            </a:r>
          </a:p>
          <a:p>
            <a:pPr algn="just">
              <a:lnSpc>
                <a:spcPct val="200000"/>
              </a:lnSpc>
            </a:pPr>
            <a:r>
              <a:rPr lang="en-US" sz="2800" b="0" i="0" u="none" strike="noStrike" dirty="0">
                <a:solidFill>
                  <a:srgbClr val="CC0000"/>
                </a:solidFill>
                <a:effectLst/>
                <a:latin typeface="Avenir Next LT Pro" panose="020B0504020202020204" pitchFamily="34" charset="0"/>
              </a:rPr>
              <a:t>  ⚒   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deep learning techniques for Natural Language Processing, </a:t>
            </a:r>
          </a:p>
          <a:p>
            <a:pPr algn="just">
              <a:lnSpc>
                <a:spcPct val="200000"/>
              </a:lnSpc>
            </a:pPr>
            <a:r>
              <a:rPr lang="en-US" sz="2800" b="0" i="0" u="none" strike="noStrike" dirty="0">
                <a:solidFill>
                  <a:srgbClr val="6AA84F"/>
                </a:solidFill>
                <a:effectLst/>
                <a:latin typeface="Avenir Next LT Pro" panose="020B0504020202020204" pitchFamily="34" charset="0"/>
              </a:rPr>
              <a:t>   ⚑ 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    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how they are applied to common applications, 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and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</a:p>
          <a:p>
            <a:pPr algn="just">
              <a:lnSpc>
                <a:spcPct val="200000"/>
              </a:lnSpc>
            </a:pPr>
            <a:r>
              <a:rPr lang="en-US" sz="2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  ⚖   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ethical considerations of their use.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9D215F-D3D1-4049-9D0D-0180075B35E1}"/>
              </a:ext>
            </a:extLst>
          </p:cNvPr>
          <p:cNvSpPr txBox="1"/>
          <p:nvPr/>
        </p:nvSpPr>
        <p:spPr>
          <a:xfrm>
            <a:off x="244185" y="741730"/>
            <a:ext cx="9679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Instructor: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Stefan Lee</a:t>
            </a:r>
          </a:p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Period: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MWF 4-4:50pm on Zoom </a:t>
            </a:r>
            <a:r>
              <a:rPr lang="en-US" sz="1100" dirty="0">
                <a:solidFill>
                  <a:srgbClr val="000000"/>
                </a:solidFill>
                <a:latin typeface="Avenir Next LT Pro" panose="020B0504020202020204" pitchFamily="34" charset="0"/>
              </a:rPr>
              <a:t>(You’re here. Well done)</a:t>
            </a:r>
          </a:p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Office Hours: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T 10-11:30am on Zoom</a:t>
            </a:r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8447B-9BD1-4FB8-9306-44F6A3565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F06002-BAEA-4B68-874F-E23745AFB542}"/>
              </a:ext>
            </a:extLst>
          </p:cNvPr>
          <p:cNvSpPr txBox="1"/>
          <p:nvPr/>
        </p:nvSpPr>
        <p:spPr>
          <a:xfrm>
            <a:off x="244185" y="475445"/>
            <a:ext cx="11310506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Grading / Assessment: 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endParaRPr lang="en-US" sz="12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Attendance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(5%) – Taking remote classes seriously during a pandemic is difficult. Showing up to lecture is a great first step. 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Quizzes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(10%) – 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Quizzes and surveys will be given out periodically on Canvas to track engagement and comprehension of the material. Surveys will be graded on participation. Always due on Fridays. </a:t>
            </a:r>
            <a:r>
              <a:rPr lang="en-US" sz="28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First one out today.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Assignments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(55%) – Four assignments ov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er the term each due on Canvas after two weeks. </a:t>
            </a:r>
            <a:r>
              <a:rPr lang="en-US" sz="28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First one out Wednesday.</a:t>
            </a:r>
            <a:endParaRPr lang="en-US" sz="2800" b="0" i="0" u="sng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Final Project 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(30%) – Group project of ~3-4 people per group.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B626E-C8B7-471D-85F8-67A0ED07E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C5CB9-7151-4BF4-B277-6BFE67EEC8B1}"/>
              </a:ext>
            </a:extLst>
          </p:cNvPr>
          <p:cNvSpPr txBox="1"/>
          <p:nvPr/>
        </p:nvSpPr>
        <p:spPr>
          <a:xfrm>
            <a:off x="560243" y="703758"/>
            <a:ext cx="1107151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Assignments: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(55% of final grade)</a:t>
            </a:r>
          </a:p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Four assignments scheduled for the term focusing on: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[HW1]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Word Vectors and Distributed Representations (Python)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[HW2]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RNNs, Memory, and Language Representation (PyTorch)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[HW3]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Generative Language Models and Beam Search (PyTorch)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[HW4]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Attention in Sequence-to-Sequence Models (PyTorch)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Released on Wednesdays and due 2 weeks later by midnight on Canvas.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BC140-34B9-463D-AA9A-D72AA1475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C5CB9-7151-4BF4-B277-6BFE67EEC8B1}"/>
              </a:ext>
            </a:extLst>
          </p:cNvPr>
          <p:cNvSpPr txBox="1"/>
          <p:nvPr/>
        </p:nvSpPr>
        <p:spPr>
          <a:xfrm>
            <a:off x="560243" y="703758"/>
            <a:ext cx="110715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Late Work Policy: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Every student will be allotted 7 “late days” for the term that can be used at will.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Extend an </a:t>
            </a:r>
            <a:r>
              <a:rPr lang="en-US" sz="24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assignment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deadline by 24 hours. (Not quizzes or projects)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To use late days, include “I am using X late days for this assignment.” in your assignment submission comment on Canvas.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Otherwise, late work loses 15% credit per day.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E28B9-FB58-4CB1-8BDF-41CBC00050F3}"/>
              </a:ext>
            </a:extLst>
          </p:cNvPr>
          <p:cNvSpPr txBox="1"/>
          <p:nvPr/>
        </p:nvSpPr>
        <p:spPr>
          <a:xfrm>
            <a:off x="560242" y="3902614"/>
            <a:ext cx="110715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Collaboration Policy:</a:t>
            </a:r>
          </a:p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Aside from the final project, students are expected to work independently. High-level discussion of topics is allowed, but any low-level details, sharing of code, or collaborative programming are prohibited. Likewise, the use of code from unauthorized online resources is prohibited.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257C-1AEE-444F-B6FF-65144EBC6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8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C5CB9-7151-4BF4-B277-6BFE67EEC8B1}"/>
              </a:ext>
            </a:extLst>
          </p:cNvPr>
          <p:cNvSpPr txBox="1"/>
          <p:nvPr/>
        </p:nvSpPr>
        <p:spPr>
          <a:xfrm>
            <a:off x="560243" y="703758"/>
            <a:ext cx="110715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Final Project: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(30% of final grade)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NLP-focused project with groups of 3-4 students to be done during the second half of the term. The project can either be self-defined or follow a “default” project path of reproducing a recent paper. </a:t>
            </a:r>
            <a:r>
              <a:rPr lang="en-US" sz="2400" b="0" i="0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Either way, project must be approved before the proposal presentation.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Key Dates: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Project Idea Submission / Review (5%):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	By 2/3 at the latest via Canvas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u="sng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Project Proposal Presentation (10%):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		2/10 or 2/12 in class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u="sng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Final Project Presentation (15%):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		3/10 or 3/12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3A9EF-CA84-432A-991A-E1D9A918F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10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BFE360-1058-47D9-9DA2-F7A0D35E2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85D734-A82B-44E5-BB2D-C70831EEA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50298"/>
              </p:ext>
            </p:extLst>
          </p:nvPr>
        </p:nvGraphicFramePr>
        <p:xfrm>
          <a:off x="2705720" y="527595"/>
          <a:ext cx="6780560" cy="578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59">
                  <a:extLst>
                    <a:ext uri="{9D8B030D-6E8A-4147-A177-3AD203B41FA5}">
                      <a16:colId xmlns:a16="http://schemas.microsoft.com/office/drawing/2014/main" val="3188405082"/>
                    </a:ext>
                  </a:extLst>
                </a:gridCol>
                <a:gridCol w="5191401">
                  <a:extLst>
                    <a:ext uri="{9D8B030D-6E8A-4147-A177-3AD203B41FA5}">
                      <a16:colId xmlns:a16="http://schemas.microsoft.com/office/drawing/2014/main" val="33058598"/>
                    </a:ext>
                  </a:extLst>
                </a:gridCol>
              </a:tblGrid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1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Introduction and Word Representations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96801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2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Basics of Deep Learning from NLP Perspective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267650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3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Representing Language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096105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4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Generating Language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296349"/>
                  </a:ext>
                </a:extLst>
              </a:tr>
              <a:tr h="778186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5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Generating Language (cont.)</a:t>
                      </a:r>
                    </a:p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Attention Mechanisms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27357"/>
                  </a:ext>
                </a:extLst>
              </a:tr>
              <a:tr h="778186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6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Attention in Language Models</a:t>
                      </a:r>
                    </a:p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Project Proposals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20499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7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Self-Supervised Representations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91787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8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Applications and Recent Developments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93036"/>
                  </a:ext>
                </a:extLst>
              </a:tr>
              <a:tr h="450182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9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Applications and Recent Developments (</a:t>
                      </a:r>
                      <a:r>
                        <a:rPr lang="en-US" sz="2100" b="0" dirty="0" err="1">
                          <a:solidFill>
                            <a:sysClr val="windowText" lastClr="000000"/>
                          </a:solidFill>
                        </a:rPr>
                        <a:t>cont</a:t>
                      </a:r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Grounded Language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093803"/>
                  </a:ext>
                </a:extLst>
              </a:tr>
              <a:tr h="778186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Week 10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Grounded Language (cont.)</a:t>
                      </a:r>
                    </a:p>
                    <a:p>
                      <a:r>
                        <a:rPr lang="en-US" sz="2100" b="0" dirty="0">
                          <a:solidFill>
                            <a:sysClr val="windowText" lastClr="000000"/>
                          </a:solidFill>
                        </a:rPr>
                        <a:t>Final Project Presentations</a:t>
                      </a:r>
                    </a:p>
                  </a:txBody>
                  <a:tcPr marL="108662" marR="108662" marT="54331" marB="5433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560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3E60205-2E16-4A85-A626-FBB291979D6B}"/>
              </a:ext>
            </a:extLst>
          </p:cNvPr>
          <p:cNvSpPr txBox="1"/>
          <p:nvPr/>
        </p:nvSpPr>
        <p:spPr>
          <a:xfrm>
            <a:off x="3026569" y="6447361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Schedule subject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41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CS539 – Natural Language Processing with Deep Learning Overview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BFE360-1058-47D9-9DA2-F7A0D35E2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90464-E343-447B-BBDE-8162CB71D53E}"/>
              </a:ext>
            </a:extLst>
          </p:cNvPr>
          <p:cNvSpPr txBox="1"/>
          <p:nvPr/>
        </p:nvSpPr>
        <p:spPr>
          <a:xfrm>
            <a:off x="621505" y="500360"/>
            <a:ext cx="11322845" cy="718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Am I prepared to succeed in this course?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Maybe? Are you comfortable with … </a:t>
            </a:r>
          </a:p>
          <a:p>
            <a:pPr algn="just"/>
            <a:endParaRPr lang="en-US" sz="240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Manipulating probabilities and distributions  		[</a:t>
            </a: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Probability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]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Taking derivatives / gradients				[</a:t>
            </a: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Calculus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]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Performing common matrix operations			[</a:t>
            </a: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Linear Algebra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]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Standard machine learning concepts like…		[</a:t>
            </a: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Machine Learning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]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Classification and regression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Loss functions and regularization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Overfitting / Underfitting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Standard computer science concepts like…		[</a:t>
            </a:r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Computer Science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]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Programming within libraries (skeleton code will be in PyTorch)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Computational complexity (big O notation)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just"/>
            <a:endParaRPr lang="en-US" sz="240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9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4EE8A-1AC7-4FF7-9A27-90D9A9381FB4}"/>
              </a:ext>
            </a:extLst>
          </p:cNvPr>
          <p:cNvSpPr txBox="1"/>
          <p:nvPr/>
        </p:nvSpPr>
        <p:spPr>
          <a:xfrm>
            <a:off x="923406" y="765421"/>
            <a:ext cx="6976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Natural Language Processing (NLP)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06FC2B-2E3C-464C-858F-780699801D0F}"/>
              </a:ext>
            </a:extLst>
          </p:cNvPr>
          <p:cNvSpPr/>
          <p:nvPr/>
        </p:nvSpPr>
        <p:spPr>
          <a:xfrm>
            <a:off x="79192" y="923839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C8C59-9FF6-4166-98BA-9C945EB62062}"/>
              </a:ext>
            </a:extLst>
          </p:cNvPr>
          <p:cNvSpPr txBox="1"/>
          <p:nvPr/>
        </p:nvSpPr>
        <p:spPr>
          <a:xfrm>
            <a:off x="923406" y="1455433"/>
            <a:ext cx="10456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Broadly defined as the area of study concerned with the interactions between computers and human language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A15B92-70E4-4B9E-9119-B21F966E1858}"/>
              </a:ext>
            </a:extLst>
          </p:cNvPr>
          <p:cNvGrpSpPr/>
          <p:nvPr/>
        </p:nvGrpSpPr>
        <p:grpSpPr>
          <a:xfrm>
            <a:off x="772126" y="3051170"/>
            <a:ext cx="3158788" cy="3139552"/>
            <a:chOff x="772126" y="3051170"/>
            <a:chExt cx="3158788" cy="3139552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13FAB735-CF21-40B3-8064-A251997BE35D}"/>
                </a:ext>
              </a:extLst>
            </p:cNvPr>
            <p:cNvSpPr/>
            <p:nvPr/>
          </p:nvSpPr>
          <p:spPr>
            <a:xfrm>
              <a:off x="1708824" y="3051170"/>
              <a:ext cx="2222090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4000" b="1" dirty="0">
                  <a:latin typeface="Avenir Next LT Pro" panose="020B0504020202020204" pitchFamily="34" charset="0"/>
                </a:rPr>
                <a:t>WORDS</a:t>
              </a:r>
            </a:p>
          </p:txBody>
        </p:sp>
        <p:pic>
          <p:nvPicPr>
            <p:cNvPr id="13" name="Graphic 12" descr="Female Profile outline">
              <a:extLst>
                <a:ext uri="{FF2B5EF4-FFF2-40B4-BE49-F238E27FC236}">
                  <a16:creationId xmlns:a16="http://schemas.microsoft.com/office/drawing/2014/main" id="{EF093F29-44DB-4112-87E3-054BFA98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3C5C06-FD69-4084-9A6A-AAD3C801B72D}"/>
              </a:ext>
            </a:extLst>
          </p:cNvPr>
          <p:cNvSpPr/>
          <p:nvPr/>
        </p:nvSpPr>
        <p:spPr>
          <a:xfrm>
            <a:off x="3260564" y="4607125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64D3012-6CE0-4A66-A109-8EBF00C88023}"/>
              </a:ext>
            </a:extLst>
          </p:cNvPr>
          <p:cNvSpPr/>
          <p:nvPr/>
        </p:nvSpPr>
        <p:spPr>
          <a:xfrm>
            <a:off x="7675834" y="4675238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7F4FE8F9-96FC-487E-AB72-F3463B1F71FC}"/>
              </a:ext>
            </a:extLst>
          </p:cNvPr>
          <p:cNvSpPr/>
          <p:nvPr/>
        </p:nvSpPr>
        <p:spPr>
          <a:xfrm>
            <a:off x="8649228" y="3051170"/>
            <a:ext cx="2222090" cy="830997"/>
          </a:xfrm>
          <a:prstGeom prst="wedgeRoundRectCallout">
            <a:avLst>
              <a:gd name="adj1" fmla="val 21814"/>
              <a:gd name="adj2" fmla="val 6550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000" b="1" dirty="0">
                <a:latin typeface="Avenir Next LT Pro" panose="020B0504020202020204" pitchFamily="34" charset="0"/>
              </a:rPr>
              <a:t>WORDS</a:t>
            </a:r>
          </a:p>
        </p:txBody>
      </p:sp>
      <p:pic>
        <p:nvPicPr>
          <p:cNvPr id="21" name="Graphic 20" descr="Robot outline">
            <a:extLst>
              <a:ext uri="{FF2B5EF4-FFF2-40B4-BE49-F238E27FC236}">
                <a16:creationId xmlns:a16="http://schemas.microsoft.com/office/drawing/2014/main" id="{97F03F07-0EE2-4976-A16E-DB6FEF88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131" y="3779186"/>
            <a:ext cx="2411535" cy="241153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19FB070-4D62-4F85-8668-182E4E076FD5}"/>
              </a:ext>
            </a:extLst>
          </p:cNvPr>
          <p:cNvSpPr/>
          <p:nvPr/>
        </p:nvSpPr>
        <p:spPr>
          <a:xfrm>
            <a:off x="4839875" y="3681044"/>
            <a:ext cx="2411535" cy="2411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E4BB-DBA2-483A-B3D6-09806924E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8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20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0A56E7-EFA9-452B-A9C2-3698498715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190500"/>
            <a:ext cx="8909050" cy="6515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 able to answer:</a:t>
            </a:r>
            <a:endParaRPr lang="en-US" sz="3200" b="1" dirty="0"/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What is Natural Language Processing (NLP)?</a:t>
            </a:r>
          </a:p>
          <a:p>
            <a:pPr lvl="2">
              <a:lnSpc>
                <a:spcPct val="100000"/>
              </a:lnSpc>
            </a:pPr>
            <a:r>
              <a:rPr lang="en-US" sz="2800" strike="sngStrike" dirty="0"/>
              <a:t>What are some applications?</a:t>
            </a:r>
          </a:p>
          <a:p>
            <a:pPr lvl="2">
              <a:lnSpc>
                <a:spcPct val="100000"/>
              </a:lnSpc>
            </a:pPr>
            <a:r>
              <a:rPr lang="en-US" sz="2800" strike="sngStrike" dirty="0"/>
              <a:t>Why is it challenging?</a:t>
            </a:r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What is Deep Learning?</a:t>
            </a:r>
            <a:endParaRPr lang="en-US" sz="3200" dirty="0"/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How is this course structured and graded?</a:t>
            </a:r>
          </a:p>
          <a:p>
            <a:pPr lvl="1">
              <a:lnSpc>
                <a:spcPct val="100000"/>
              </a:lnSpc>
            </a:pPr>
            <a:r>
              <a:rPr lang="en-US" sz="3200" strike="sngStrike" dirty="0"/>
              <a:t>What are the expectations for Zoom?</a:t>
            </a:r>
          </a:p>
          <a:p>
            <a:pPr lvl="1">
              <a:lnSpc>
                <a:spcPct val="100000"/>
              </a:lnSpc>
            </a:pP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What is a word sense?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How might we represent words for ML?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12D7D-8C12-4813-9743-15AA61A6E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0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A15B92-70E4-4B9E-9119-B21F966E1858}"/>
              </a:ext>
            </a:extLst>
          </p:cNvPr>
          <p:cNvGrpSpPr/>
          <p:nvPr/>
        </p:nvGrpSpPr>
        <p:grpSpPr>
          <a:xfrm>
            <a:off x="2771747" y="1664497"/>
            <a:ext cx="3158788" cy="3139552"/>
            <a:chOff x="772126" y="3051170"/>
            <a:chExt cx="3158788" cy="3139552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13FAB735-CF21-40B3-8064-A251997BE35D}"/>
                </a:ext>
              </a:extLst>
            </p:cNvPr>
            <p:cNvSpPr/>
            <p:nvPr/>
          </p:nvSpPr>
          <p:spPr>
            <a:xfrm>
              <a:off x="1708824" y="3051170"/>
              <a:ext cx="2222090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4000" b="1" dirty="0">
                  <a:latin typeface="Avenir Next LT Pro" panose="020B0504020202020204" pitchFamily="34" charset="0"/>
                </a:rPr>
                <a:t>WORDS</a:t>
              </a:r>
            </a:p>
          </p:txBody>
        </p:sp>
        <p:pic>
          <p:nvPicPr>
            <p:cNvPr id="13" name="Graphic 12" descr="Female Profile outline">
              <a:extLst>
                <a:ext uri="{FF2B5EF4-FFF2-40B4-BE49-F238E27FC236}">
                  <a16:creationId xmlns:a16="http://schemas.microsoft.com/office/drawing/2014/main" id="{EF093F29-44DB-4112-87E3-054BFA98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3C5C06-FD69-4084-9A6A-AAD3C801B72D}"/>
              </a:ext>
            </a:extLst>
          </p:cNvPr>
          <p:cNvSpPr/>
          <p:nvPr/>
        </p:nvSpPr>
        <p:spPr>
          <a:xfrm>
            <a:off x="5260185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9FB070-4D62-4F85-8668-182E4E076FD5}"/>
              </a:ext>
            </a:extLst>
          </p:cNvPr>
          <p:cNvSpPr/>
          <p:nvPr/>
        </p:nvSpPr>
        <p:spPr>
          <a:xfrm>
            <a:off x="6839496" y="2294371"/>
            <a:ext cx="2411535" cy="24115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5715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9F0BD-9E0E-42B1-A574-848CAA61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3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768A-F5E1-4728-B94F-3C575C80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A15B92-70E4-4B9E-9119-B21F966E1858}"/>
              </a:ext>
            </a:extLst>
          </p:cNvPr>
          <p:cNvGrpSpPr/>
          <p:nvPr/>
        </p:nvGrpSpPr>
        <p:grpSpPr>
          <a:xfrm>
            <a:off x="4728137" y="1664497"/>
            <a:ext cx="3158788" cy="3139552"/>
            <a:chOff x="772126" y="3051170"/>
            <a:chExt cx="3158788" cy="3139552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13FAB735-CF21-40B3-8064-A251997BE35D}"/>
                </a:ext>
              </a:extLst>
            </p:cNvPr>
            <p:cNvSpPr/>
            <p:nvPr/>
          </p:nvSpPr>
          <p:spPr>
            <a:xfrm>
              <a:off x="1708824" y="3051170"/>
              <a:ext cx="2222090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4000" b="1" dirty="0">
                  <a:latin typeface="Avenir Next LT Pro" panose="020B0504020202020204" pitchFamily="34" charset="0"/>
                </a:rPr>
                <a:t>WORDS</a:t>
              </a:r>
            </a:p>
          </p:txBody>
        </p:sp>
        <p:pic>
          <p:nvPicPr>
            <p:cNvPr id="13" name="Graphic 12" descr="Female Profile outline">
              <a:extLst>
                <a:ext uri="{FF2B5EF4-FFF2-40B4-BE49-F238E27FC236}">
                  <a16:creationId xmlns:a16="http://schemas.microsoft.com/office/drawing/2014/main" id="{EF093F29-44DB-4112-87E3-054BFA98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3C5C06-FD69-4084-9A6A-AAD3C801B72D}"/>
              </a:ext>
            </a:extLst>
          </p:cNvPr>
          <p:cNvSpPr/>
          <p:nvPr/>
        </p:nvSpPr>
        <p:spPr>
          <a:xfrm>
            <a:off x="7216575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Diagram of the major levels of a language.">
            <a:extLst>
              <a:ext uri="{FF2B5EF4-FFF2-40B4-BE49-F238E27FC236}">
                <a16:creationId xmlns:a16="http://schemas.microsoft.com/office/drawing/2014/main" id="{D149D5BA-A834-4C34-8342-461656B57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33452" r="33892" b="33550"/>
          <a:stretch/>
        </p:blipFill>
        <p:spPr bwMode="auto">
          <a:xfrm>
            <a:off x="1896416" y="2627671"/>
            <a:ext cx="1589272" cy="160265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EA3EA-1062-4B7D-8991-D40E9D773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15" b="13047"/>
          <a:stretch/>
        </p:blipFill>
        <p:spPr>
          <a:xfrm>
            <a:off x="5760529" y="1684043"/>
            <a:ext cx="2006326" cy="811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97D1A9-1A0D-40D9-823D-8E62A9096296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70F94-B160-4D0F-AB87-46493F2B3748}"/>
              </a:ext>
            </a:extLst>
          </p:cNvPr>
          <p:cNvSpPr txBox="1"/>
          <p:nvPr/>
        </p:nvSpPr>
        <p:spPr>
          <a:xfrm>
            <a:off x="5521243" y="1351063"/>
            <a:ext cx="124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WORDS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7F2C2-8CC0-4B6C-BAC9-0CF0F5EFFBD6}"/>
              </a:ext>
            </a:extLst>
          </p:cNvPr>
          <p:cNvSpPr txBox="1"/>
          <p:nvPr/>
        </p:nvSpPr>
        <p:spPr>
          <a:xfrm>
            <a:off x="5105698" y="5476168"/>
            <a:ext cx="556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the sounds humans can make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5277-AB84-4324-A48B-604234CD8CC4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Phonetics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6B133-D5F3-4BC8-905F-CEF62BC6E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Phonemic Chart | Pronunciation | EnglishClub">
            <a:extLst>
              <a:ext uri="{FF2B5EF4-FFF2-40B4-BE49-F238E27FC236}">
                <a16:creationId xmlns:a16="http://schemas.microsoft.com/office/drawing/2014/main" id="{038926BA-800E-416A-A8E4-2D2044933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5196" b="18527"/>
          <a:stretch/>
        </p:blipFill>
        <p:spPr bwMode="auto">
          <a:xfrm>
            <a:off x="8468691" y="2434827"/>
            <a:ext cx="3274459" cy="21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29FD22-64E6-43CA-B18A-7A83CE4C610D}"/>
              </a:ext>
            </a:extLst>
          </p:cNvPr>
          <p:cNvSpPr/>
          <p:nvPr/>
        </p:nvSpPr>
        <p:spPr>
          <a:xfrm>
            <a:off x="8984414" y="2949462"/>
            <a:ext cx="450144" cy="450144"/>
          </a:xfrm>
          <a:prstGeom prst="ellipse">
            <a:avLst/>
          </a:prstGeom>
          <a:noFill/>
          <a:ln w="38100" cap="flat" cmpd="sng" algn="ctr">
            <a:solidFill>
              <a:srgbClr val="D73F0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0BEFA-4A37-4066-AE2D-F4CAC80319A2}"/>
              </a:ext>
            </a:extLst>
          </p:cNvPr>
          <p:cNvSpPr txBox="1"/>
          <p:nvPr/>
        </p:nvSpPr>
        <p:spPr>
          <a:xfrm>
            <a:off x="8781743" y="980355"/>
            <a:ext cx="2293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English ~ 44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Hindi ~ 48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Mandarin ~ 67</a:t>
            </a:r>
          </a:p>
        </p:txBody>
      </p:sp>
    </p:spTree>
    <p:extLst>
      <p:ext uri="{BB962C8B-B14F-4D97-AF65-F5344CB8AC3E}">
        <p14:creationId xmlns:p14="http://schemas.microsoft.com/office/powerpoint/2010/main" val="226818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7" grpId="0"/>
      <p:bldP spid="18" grpId="0"/>
      <p:bldP spid="5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763-576A-492A-B77F-7B88C13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pic>
        <p:nvPicPr>
          <p:cNvPr id="3074" name="Picture 2" descr="Diagram of the major levels of a language.">
            <a:extLst>
              <a:ext uri="{FF2B5EF4-FFF2-40B4-BE49-F238E27FC236}">
                <a16:creationId xmlns:a16="http://schemas.microsoft.com/office/drawing/2014/main" id="{9584F4F6-A1A5-454C-A372-DD733B8CA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33452" r="33892" b="33550"/>
          <a:stretch/>
        </p:blipFill>
        <p:spPr bwMode="auto">
          <a:xfrm>
            <a:off x="1896416" y="2627671"/>
            <a:ext cx="1589272" cy="160265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iagram of the major levels of a language.">
            <a:extLst>
              <a:ext uri="{FF2B5EF4-FFF2-40B4-BE49-F238E27FC236}">
                <a16:creationId xmlns:a16="http://schemas.microsoft.com/office/drawing/2014/main" id="{B65A0534-BC93-4AA7-B926-0B1411B1F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9" t="26569" r="27036" b="27072"/>
          <a:stretch/>
        </p:blipFill>
        <p:spPr bwMode="auto">
          <a:xfrm>
            <a:off x="1587448" y="2290850"/>
            <a:ext cx="2231922" cy="2251587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32F3-E7C5-472C-A93F-C2879728D4CE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11CFD-38C6-4D76-A8C9-18B5F4E2ADCD}"/>
              </a:ext>
            </a:extLst>
          </p:cNvPr>
          <p:cNvGrpSpPr/>
          <p:nvPr/>
        </p:nvGrpSpPr>
        <p:grpSpPr>
          <a:xfrm>
            <a:off x="4728137" y="1664497"/>
            <a:ext cx="3158788" cy="3139552"/>
            <a:chOff x="772126" y="3051170"/>
            <a:chExt cx="3158788" cy="3139552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CB24C25-1B3B-4D39-AB8E-1361D9D86B8F}"/>
                </a:ext>
              </a:extLst>
            </p:cNvPr>
            <p:cNvSpPr/>
            <p:nvPr/>
          </p:nvSpPr>
          <p:spPr>
            <a:xfrm>
              <a:off x="1708824" y="3051170"/>
              <a:ext cx="2222090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4000" b="1" dirty="0">
                  <a:latin typeface="Avenir Next LT Pro" panose="020B0504020202020204" pitchFamily="34" charset="0"/>
                </a:rPr>
                <a:t>WORDS</a:t>
              </a:r>
            </a:p>
          </p:txBody>
        </p:sp>
        <p:pic>
          <p:nvPicPr>
            <p:cNvPr id="9" name="Graphic 8" descr="Female Profile outline">
              <a:extLst>
                <a:ext uri="{FF2B5EF4-FFF2-40B4-BE49-F238E27FC236}">
                  <a16:creationId xmlns:a16="http://schemas.microsoft.com/office/drawing/2014/main" id="{5A712E5C-BBA5-4197-871A-CAD7D482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63001F-CB49-433A-BABB-D32502BFCB72}"/>
              </a:ext>
            </a:extLst>
          </p:cNvPr>
          <p:cNvSpPr/>
          <p:nvPr/>
        </p:nvSpPr>
        <p:spPr>
          <a:xfrm>
            <a:off x="7216575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4D2E2E-ABFA-4C2F-86B0-A2DE535ADE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15" b="13047"/>
          <a:stretch/>
        </p:blipFill>
        <p:spPr>
          <a:xfrm>
            <a:off x="5760529" y="1684043"/>
            <a:ext cx="2006326" cy="8114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EAC716-CF99-430A-BECB-D1674E43A100}"/>
              </a:ext>
            </a:extLst>
          </p:cNvPr>
          <p:cNvSpPr txBox="1"/>
          <p:nvPr/>
        </p:nvSpPr>
        <p:spPr>
          <a:xfrm>
            <a:off x="5521243" y="1351063"/>
            <a:ext cx="124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2A754-DA2F-4552-BC53-8DEABCF2CF4A}"/>
              </a:ext>
            </a:extLst>
          </p:cNvPr>
          <p:cNvSpPr txBox="1"/>
          <p:nvPr/>
        </p:nvSpPr>
        <p:spPr>
          <a:xfrm>
            <a:off x="5105698" y="5476168"/>
            <a:ext cx="5562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the patterns of these sounds used in human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B9FAB-A3B2-410C-9EC6-A9C2837E087E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Phonology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2DF20-7B03-47C3-9A7D-AE598DE29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AC4886-616E-4181-9D68-24666A8AA52E}"/>
              </a:ext>
            </a:extLst>
          </p:cNvPr>
          <p:cNvSpPr txBox="1"/>
          <p:nvPr/>
        </p:nvSpPr>
        <p:spPr>
          <a:xfrm>
            <a:off x="8900366" y="3316664"/>
            <a:ext cx="6141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0" lvl="1" algn="ctr">
              <a:lnSpc>
                <a:spcPct val="100000"/>
              </a:lnSpc>
              <a:defRPr sz="2800" b="1">
                <a:latin typeface="Avenir Next LT Pro" panose="020B0504020202020204" pitchFamily="34" charset="0"/>
              </a:defRPr>
            </a:lvl2pPr>
          </a:lstStyle>
          <a:p>
            <a:r>
              <a:rPr lang="en-US" sz="2800" b="1" dirty="0">
                <a:latin typeface="Avenir Next LT Pro" panose="020B0504020202020204" pitchFamily="34" charset="0"/>
              </a:rPr>
              <a:t>/</a:t>
            </a:r>
            <a:r>
              <a:rPr lang="en-US" sz="2800" b="1" dirty="0" err="1">
                <a:latin typeface="Avenir Next LT Pro" panose="020B0504020202020204" pitchFamily="34" charset="0"/>
              </a:rPr>
              <a:t>wərds</a:t>
            </a:r>
            <a:r>
              <a:rPr lang="en-US" sz="2800" b="1" dirty="0">
                <a:latin typeface="Avenir Next LT Pro" panose="020B05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9667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.wikimedia.org/wikipedia/commons/thumb/8/...">
            <a:extLst>
              <a:ext uri="{FF2B5EF4-FFF2-40B4-BE49-F238E27FC236}">
                <a16:creationId xmlns:a16="http://schemas.microsoft.com/office/drawing/2014/main" id="{386CDCA6-0E40-40ED-8409-C25097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29" y="1085159"/>
            <a:ext cx="2862469" cy="389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iagram of the major levels of a language.">
            <a:extLst>
              <a:ext uri="{FF2B5EF4-FFF2-40B4-BE49-F238E27FC236}">
                <a16:creationId xmlns:a16="http://schemas.microsoft.com/office/drawing/2014/main" id="{5940BFDA-C9B5-43B6-8BE9-102A10753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9" t="26569" r="27036" b="27072"/>
          <a:stretch/>
        </p:blipFill>
        <p:spPr bwMode="auto">
          <a:xfrm>
            <a:off x="1587448" y="2290850"/>
            <a:ext cx="2231922" cy="2251587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64763-576A-492A-B77F-7B88C13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pic>
        <p:nvPicPr>
          <p:cNvPr id="3074" name="Picture 2" descr="Diagram of the major levels of a language.">
            <a:extLst>
              <a:ext uri="{FF2B5EF4-FFF2-40B4-BE49-F238E27FC236}">
                <a16:creationId xmlns:a16="http://schemas.microsoft.com/office/drawing/2014/main" id="{9584F4F6-A1A5-454C-A372-DD733B8CA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t="33452" r="33892" b="33550"/>
          <a:stretch/>
        </p:blipFill>
        <p:spPr bwMode="auto">
          <a:xfrm>
            <a:off x="1896416" y="2627671"/>
            <a:ext cx="1589272" cy="160265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iagram of the major levels of a language.">
            <a:extLst>
              <a:ext uri="{FF2B5EF4-FFF2-40B4-BE49-F238E27FC236}">
                <a16:creationId xmlns:a16="http://schemas.microsoft.com/office/drawing/2014/main" id="{33B9CFE9-A613-4305-AB4B-7AA008D17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0" t="20462" r="20653" b="20396"/>
          <a:stretch/>
        </p:blipFill>
        <p:spPr bwMode="auto">
          <a:xfrm>
            <a:off x="1259818" y="1994136"/>
            <a:ext cx="2862469" cy="287240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2FD05-51AA-4F62-B30F-B0A17EEA9025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81748-84DD-4656-AE12-02F566BFF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468C2C-9D55-4BD1-BBD0-3BF5022AF5D3}"/>
              </a:ext>
            </a:extLst>
          </p:cNvPr>
          <p:cNvGrpSpPr/>
          <p:nvPr/>
        </p:nvGrpSpPr>
        <p:grpSpPr>
          <a:xfrm>
            <a:off x="4728137" y="1664497"/>
            <a:ext cx="3799166" cy="3139552"/>
            <a:chOff x="772126" y="3051170"/>
            <a:chExt cx="3799166" cy="3139552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FF6D8EC2-9924-4F32-820A-A5B3949DED99}"/>
                </a:ext>
              </a:extLst>
            </p:cNvPr>
            <p:cNvSpPr/>
            <p:nvPr/>
          </p:nvSpPr>
          <p:spPr>
            <a:xfrm>
              <a:off x="1708823" y="3051170"/>
              <a:ext cx="2862469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b="1" dirty="0">
                  <a:latin typeface="Avenir Next LT Pro" panose="020B0504020202020204" pitchFamily="34" charset="0"/>
                </a:rPr>
                <a:t>Independently</a:t>
              </a:r>
            </a:p>
          </p:txBody>
        </p:sp>
        <p:pic>
          <p:nvPicPr>
            <p:cNvPr id="10" name="Graphic 9" descr="Female Profile outline">
              <a:extLst>
                <a:ext uri="{FF2B5EF4-FFF2-40B4-BE49-F238E27FC236}">
                  <a16:creationId xmlns:a16="http://schemas.microsoft.com/office/drawing/2014/main" id="{D62686CD-EA12-4491-9711-47244FBF1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A7EA64-6C62-41FE-BBC5-F989A09C9A5A}"/>
              </a:ext>
            </a:extLst>
          </p:cNvPr>
          <p:cNvSpPr/>
          <p:nvPr/>
        </p:nvSpPr>
        <p:spPr>
          <a:xfrm>
            <a:off x="7216575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98DD2-EB93-44EE-BFD1-E169DF3D033F}"/>
              </a:ext>
            </a:extLst>
          </p:cNvPr>
          <p:cNvSpPr txBox="1"/>
          <p:nvPr/>
        </p:nvSpPr>
        <p:spPr>
          <a:xfrm>
            <a:off x="5105698" y="5476168"/>
            <a:ext cx="556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the form of words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BB60-A5AC-44A1-93EB-CFA5DFC93BF3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2917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S 2112/ENGRD 2112 Fall 2014">
            <a:extLst>
              <a:ext uri="{FF2B5EF4-FFF2-40B4-BE49-F238E27FC236}">
                <a16:creationId xmlns:a16="http://schemas.microsoft.com/office/drawing/2014/main" id="{D50C0199-0510-4D5F-98ED-2CEF77FA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862" y="2536941"/>
            <a:ext cx="3550158" cy="177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F9382E8-2A51-48EF-9D85-CE5B2E16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06" y="2392514"/>
            <a:ext cx="3849869" cy="27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iagram of the major levels of a language.">
            <a:extLst>
              <a:ext uri="{FF2B5EF4-FFF2-40B4-BE49-F238E27FC236}">
                <a16:creationId xmlns:a16="http://schemas.microsoft.com/office/drawing/2014/main" id="{FCACC906-CAF1-4875-AF9B-F844F1122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0" t="20462" r="20653" b="20396"/>
          <a:stretch/>
        </p:blipFill>
        <p:spPr bwMode="auto">
          <a:xfrm>
            <a:off x="1259818" y="1994136"/>
            <a:ext cx="2862469" cy="287240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64763-576A-492A-B77F-7B88C13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pic>
        <p:nvPicPr>
          <p:cNvPr id="35" name="Picture 2" descr="Diagram of the major levels of a language.">
            <a:extLst>
              <a:ext uri="{FF2B5EF4-FFF2-40B4-BE49-F238E27FC236}">
                <a16:creationId xmlns:a16="http://schemas.microsoft.com/office/drawing/2014/main" id="{8F4ADC63-25FA-4C2C-8A39-C611D8A84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13640" r="13536" b="13916"/>
          <a:stretch/>
        </p:blipFill>
        <p:spPr bwMode="auto">
          <a:xfrm>
            <a:off x="939213" y="1657419"/>
            <a:ext cx="3528392" cy="3518452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F57C2-5179-4B04-89BA-4F0DB4797187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F3868-A479-4565-9C97-5B2253A81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F0064D-F08E-4D04-96BA-A653E6EDB1CF}"/>
              </a:ext>
            </a:extLst>
          </p:cNvPr>
          <p:cNvGrpSpPr/>
          <p:nvPr/>
        </p:nvGrpSpPr>
        <p:grpSpPr>
          <a:xfrm>
            <a:off x="4728137" y="1664497"/>
            <a:ext cx="3799166" cy="3139552"/>
            <a:chOff x="772126" y="3051170"/>
            <a:chExt cx="3799166" cy="3139552"/>
          </a:xfrm>
        </p:grpSpPr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132567D7-1404-46A4-BA31-4156649EC0E6}"/>
                </a:ext>
              </a:extLst>
            </p:cNvPr>
            <p:cNvSpPr/>
            <p:nvPr/>
          </p:nvSpPr>
          <p:spPr>
            <a:xfrm>
              <a:off x="1708823" y="3051170"/>
              <a:ext cx="2862469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latin typeface="Avenir Next LT Pro" panose="020B0504020202020204" pitchFamily="34" charset="0"/>
                </a:rPr>
                <a:t>The rat ate cheese</a:t>
              </a:r>
            </a:p>
          </p:txBody>
        </p:sp>
        <p:pic>
          <p:nvPicPr>
            <p:cNvPr id="12" name="Graphic 11" descr="Female Profile outline">
              <a:extLst>
                <a:ext uri="{FF2B5EF4-FFF2-40B4-BE49-F238E27FC236}">
                  <a16:creationId xmlns:a16="http://schemas.microsoft.com/office/drawing/2014/main" id="{F5304D90-285E-4EC9-81A5-9955BB95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7E61E7-E2F5-48DC-8497-63FB921E8F40}"/>
              </a:ext>
            </a:extLst>
          </p:cNvPr>
          <p:cNvSpPr txBox="1"/>
          <p:nvPr/>
        </p:nvSpPr>
        <p:spPr>
          <a:xfrm>
            <a:off x="5105698" y="5476168"/>
            <a:ext cx="556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the structure of sentences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0F409-9ED2-4CA2-8F93-FE6E010CD259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Syntax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6978B22-1336-4166-81C8-49C4B677E518}"/>
              </a:ext>
            </a:extLst>
          </p:cNvPr>
          <p:cNvSpPr/>
          <p:nvPr/>
        </p:nvSpPr>
        <p:spPr>
          <a:xfrm>
            <a:off x="7216575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8F1E73-16B3-45FA-ACC9-DDF4DA8AFB25}"/>
              </a:ext>
            </a:extLst>
          </p:cNvPr>
          <p:cNvSpPr/>
          <p:nvPr/>
        </p:nvSpPr>
        <p:spPr>
          <a:xfrm>
            <a:off x="8904171" y="3339548"/>
            <a:ext cx="2583538" cy="446648"/>
          </a:xfrm>
          <a:prstGeom prst="roundRect">
            <a:avLst>
              <a:gd name="adj" fmla="val 50000"/>
            </a:avLst>
          </a:prstGeom>
          <a:solidFill>
            <a:srgbClr val="6AA84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0" u="none" strike="noStrike" dirty="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⚑ Syntactic Parsing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7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763-576A-492A-B77F-7B88C13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197A4-5283-447B-8E28-7AA8D2372062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78894-C2F6-4B2C-80D0-E5B1AF5F0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2" descr="Diagram of the major levels of a language.">
            <a:extLst>
              <a:ext uri="{FF2B5EF4-FFF2-40B4-BE49-F238E27FC236}">
                <a16:creationId xmlns:a16="http://schemas.microsoft.com/office/drawing/2014/main" id="{0E426F44-09EF-4A54-A839-81C728728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13640" r="13536" b="13916"/>
          <a:stretch/>
        </p:blipFill>
        <p:spPr bwMode="auto">
          <a:xfrm>
            <a:off x="939213" y="1657419"/>
            <a:ext cx="3528392" cy="3518452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iagram of the major levels of a language.">
            <a:extLst>
              <a:ext uri="{FF2B5EF4-FFF2-40B4-BE49-F238E27FC236}">
                <a16:creationId xmlns:a16="http://schemas.microsoft.com/office/drawing/2014/main" id="{737A86FD-2F49-4C31-9B8C-CB5A55BA9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6528" r="7051" b="7317"/>
          <a:stretch/>
        </p:blipFill>
        <p:spPr bwMode="auto">
          <a:xfrm>
            <a:off x="616191" y="1312101"/>
            <a:ext cx="4174435" cy="418437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22AFB-1594-4FC8-B8B8-7F35876EC95B}"/>
              </a:ext>
            </a:extLst>
          </p:cNvPr>
          <p:cNvGrpSpPr/>
          <p:nvPr/>
        </p:nvGrpSpPr>
        <p:grpSpPr>
          <a:xfrm>
            <a:off x="4728137" y="1664497"/>
            <a:ext cx="3799166" cy="3139552"/>
            <a:chOff x="772126" y="3051170"/>
            <a:chExt cx="3799166" cy="3139552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6D894182-01DA-447F-B499-602B9E176426}"/>
                </a:ext>
              </a:extLst>
            </p:cNvPr>
            <p:cNvSpPr/>
            <p:nvPr/>
          </p:nvSpPr>
          <p:spPr>
            <a:xfrm>
              <a:off x="1708823" y="3051170"/>
              <a:ext cx="2862469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latin typeface="Avenir Next LT Pro" panose="020B0504020202020204" pitchFamily="34" charset="0"/>
                </a:rPr>
                <a:t>The rat ate cheese</a:t>
              </a:r>
            </a:p>
          </p:txBody>
        </p:sp>
        <p:pic>
          <p:nvPicPr>
            <p:cNvPr id="13" name="Graphic 12" descr="Female Profile outline">
              <a:extLst>
                <a:ext uri="{FF2B5EF4-FFF2-40B4-BE49-F238E27FC236}">
                  <a16:creationId xmlns:a16="http://schemas.microsoft.com/office/drawing/2014/main" id="{04EF8D2B-E1D0-4722-A023-4DA93EEF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E4E76F-8C51-4970-BED9-216F966D9B9A}"/>
              </a:ext>
            </a:extLst>
          </p:cNvPr>
          <p:cNvSpPr txBox="1"/>
          <p:nvPr/>
        </p:nvSpPr>
        <p:spPr>
          <a:xfrm>
            <a:off x="5105698" y="5476168"/>
            <a:ext cx="5562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meaning in language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3D7A3-5BC1-48CF-A9DE-D98D9F2BC81F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Semantics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2098A19-5E4C-465D-8950-9AA583E077E1}"/>
              </a:ext>
            </a:extLst>
          </p:cNvPr>
          <p:cNvSpPr/>
          <p:nvPr/>
        </p:nvSpPr>
        <p:spPr>
          <a:xfrm>
            <a:off x="7400204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[crop output image]">
            <a:extLst>
              <a:ext uri="{FF2B5EF4-FFF2-40B4-BE49-F238E27FC236}">
                <a16:creationId xmlns:a16="http://schemas.microsoft.com/office/drawing/2014/main" id="{284F4CF3-6FBD-4718-9F5E-06ABA7C8D5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711" y="2418286"/>
            <a:ext cx="2105025" cy="2143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1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763-576A-492A-B77F-7B88C13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Linguistic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BD3B5-3E30-4E0D-B339-EFEAEE343CFE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https://commons.wikimedia.org/wiki/File:Major_levels_of_linguistic_structure.svg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6EA3F-F032-4B13-B03D-B85C20582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pic>
        <p:nvPicPr>
          <p:cNvPr id="11" name="Picture 2" descr="Diagram of the major levels of a language.">
            <a:extLst>
              <a:ext uri="{FF2B5EF4-FFF2-40B4-BE49-F238E27FC236}">
                <a16:creationId xmlns:a16="http://schemas.microsoft.com/office/drawing/2014/main" id="{E35704B5-9608-441D-AD62-59B36C64A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6528" r="7051" b="7317"/>
          <a:stretch/>
        </p:blipFill>
        <p:spPr bwMode="auto">
          <a:xfrm>
            <a:off x="616191" y="1312101"/>
            <a:ext cx="4174435" cy="418437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iagram of the major levels of a language.">
            <a:extLst>
              <a:ext uri="{FF2B5EF4-FFF2-40B4-BE49-F238E27FC236}">
                <a16:creationId xmlns:a16="http://schemas.microsoft.com/office/drawing/2014/main" id="{8C7D3C66-9B7E-4CF2-AED8-54E01D50B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-195" r="-44" b="390"/>
          <a:stretch/>
        </p:blipFill>
        <p:spPr bwMode="auto">
          <a:xfrm>
            <a:off x="277533" y="980641"/>
            <a:ext cx="4860233" cy="484729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3A93D5-89B1-42FC-9C45-EBF3F8CCBD30}"/>
              </a:ext>
            </a:extLst>
          </p:cNvPr>
          <p:cNvGrpSpPr/>
          <p:nvPr/>
        </p:nvGrpSpPr>
        <p:grpSpPr>
          <a:xfrm>
            <a:off x="4728137" y="1664497"/>
            <a:ext cx="3799166" cy="3139552"/>
            <a:chOff x="772126" y="3051170"/>
            <a:chExt cx="3799166" cy="3139552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EDE5644D-53E0-417E-B80A-E62AB8D38A2B}"/>
                </a:ext>
              </a:extLst>
            </p:cNvPr>
            <p:cNvSpPr/>
            <p:nvPr/>
          </p:nvSpPr>
          <p:spPr>
            <a:xfrm>
              <a:off x="1708823" y="3051170"/>
              <a:ext cx="2862469" cy="830997"/>
            </a:xfrm>
            <a:prstGeom prst="wedgeRoundRectCallo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b="1" dirty="0">
                  <a:latin typeface="Avenir Next LT Pro" panose="020B0504020202020204" pitchFamily="34" charset="0"/>
                </a:rPr>
                <a:t>Do you know what  time it is?</a:t>
              </a:r>
            </a:p>
          </p:txBody>
        </p:sp>
        <p:pic>
          <p:nvPicPr>
            <p:cNvPr id="14" name="Graphic 13" descr="Female Profile outline">
              <a:extLst>
                <a:ext uri="{FF2B5EF4-FFF2-40B4-BE49-F238E27FC236}">
                  <a16:creationId xmlns:a16="http://schemas.microsoft.com/office/drawing/2014/main" id="{2CE674B4-AC2D-4062-99AD-FDD4F88FB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2126" y="3779187"/>
              <a:ext cx="2411535" cy="241153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F3D17CC-1E05-45D9-A160-BBAC755F113D}"/>
              </a:ext>
            </a:extLst>
          </p:cNvPr>
          <p:cNvSpPr txBox="1"/>
          <p:nvPr/>
        </p:nvSpPr>
        <p:spPr>
          <a:xfrm>
            <a:off x="4990928" y="5476168"/>
            <a:ext cx="5791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Study of meaning in language in context of discourse / dialog / situation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FEADC-426B-40AD-88ED-40A96FEEBB55}"/>
              </a:ext>
            </a:extLst>
          </p:cNvPr>
          <p:cNvSpPr txBox="1"/>
          <p:nvPr/>
        </p:nvSpPr>
        <p:spPr>
          <a:xfrm>
            <a:off x="6539312" y="5005787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Pragmatics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0D52866-EB22-43FD-961F-801EFBDED8BA}"/>
              </a:ext>
            </a:extLst>
          </p:cNvPr>
          <p:cNvSpPr/>
          <p:nvPr/>
        </p:nvSpPr>
        <p:spPr>
          <a:xfrm>
            <a:off x="7400204" y="3220452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581DB-6ACE-4596-88A1-43EEDB6BD326}"/>
              </a:ext>
            </a:extLst>
          </p:cNvPr>
          <p:cNvSpPr txBox="1"/>
          <p:nvPr/>
        </p:nvSpPr>
        <p:spPr>
          <a:xfrm>
            <a:off x="9304809" y="980641"/>
            <a:ext cx="2411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From a friend during lunch?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A3E84D-EDFC-42BF-8C05-777D67AD5286}"/>
              </a:ext>
            </a:extLst>
          </p:cNvPr>
          <p:cNvSpPr txBox="1"/>
          <p:nvPr/>
        </p:nvSpPr>
        <p:spPr>
          <a:xfrm>
            <a:off x="9304809" y="2068258"/>
            <a:ext cx="2411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From your mother when you get home at 3am?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1B70B-5D88-4F3E-90BA-B2E72C691331}"/>
              </a:ext>
            </a:extLst>
          </p:cNvPr>
          <p:cNvSpPr txBox="1"/>
          <p:nvPr/>
        </p:nvSpPr>
        <p:spPr>
          <a:xfrm>
            <a:off x="9304809" y="3939599"/>
            <a:ext cx="2411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From a DJ at a night club?</a:t>
            </a:r>
          </a:p>
        </p:txBody>
      </p:sp>
      <p:pic>
        <p:nvPicPr>
          <p:cNvPr id="5" name="Graphic 4" descr="Question mark outline">
            <a:extLst>
              <a:ext uri="{FF2B5EF4-FFF2-40B4-BE49-F238E27FC236}">
                <a16:creationId xmlns:a16="http://schemas.microsoft.com/office/drawing/2014/main" id="{03B680E6-1A69-4F81-8887-BA351C859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5372" y="3025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138DB-3FC9-48E1-B4A3-A674A65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14744-8FC4-4F62-8D97-188B1F81016A}"/>
              </a:ext>
            </a:extLst>
          </p:cNvPr>
          <p:cNvSpPr txBox="1"/>
          <p:nvPr/>
        </p:nvSpPr>
        <p:spPr>
          <a:xfrm>
            <a:off x="2203844" y="2551837"/>
            <a:ext cx="77843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3600" b="1" dirty="0">
                <a:latin typeface="Avenir Next LT Pro" panose="020B0504020202020204" pitchFamily="34" charset="0"/>
              </a:rPr>
              <a:t>This seems like a lot. </a:t>
            </a:r>
          </a:p>
          <a:p>
            <a:pPr marL="0" lvl="1" algn="ctr">
              <a:lnSpc>
                <a:spcPct val="100000"/>
              </a:lnSpc>
            </a:pPr>
            <a:endParaRPr lang="en-US" sz="3600" b="1" dirty="0">
              <a:latin typeface="Avenir Next LT Pro" panose="020B0504020202020204" pitchFamily="34" charset="0"/>
            </a:endParaRPr>
          </a:p>
          <a:p>
            <a:pPr marL="0" lvl="1" algn="ctr">
              <a:lnSpc>
                <a:spcPct val="100000"/>
              </a:lnSpc>
            </a:pPr>
            <a:r>
              <a:rPr lang="en-US" sz="3600" b="1" dirty="0">
                <a:latin typeface="Avenir Next LT Pro" panose="020B0504020202020204" pitchFamily="34" charset="0"/>
              </a:rPr>
              <a:t>Let’s start small. What is a word?</a:t>
            </a:r>
          </a:p>
        </p:txBody>
      </p:sp>
    </p:spTree>
    <p:extLst>
      <p:ext uri="{BB962C8B-B14F-4D97-AF65-F5344CB8AC3E}">
        <p14:creationId xmlns:p14="http://schemas.microsoft.com/office/powerpoint/2010/main" val="1828896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7AE09AF-8787-4C84-9F53-095D9414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23" y="2093709"/>
            <a:ext cx="5124450" cy="300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282CC-6A55-493D-B201-32FE018F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Words, Word-senses, and their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EDB42-5592-4A59-82E4-BAC54C7D3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p:pic>
        <p:nvPicPr>
          <p:cNvPr id="6146" name="Picture 2" descr="Merriam-Webster Logo">
            <a:extLst>
              <a:ext uri="{FF2B5EF4-FFF2-40B4-BE49-F238E27FC236}">
                <a16:creationId xmlns:a16="http://schemas.microsoft.com/office/drawing/2014/main" id="{71145B61-A73F-4CA3-980B-3DFBBA69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55" y="1722804"/>
            <a:ext cx="11334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55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84EE8A-1AC7-4FF7-9A27-90D9A9381FB4}"/>
              </a:ext>
            </a:extLst>
          </p:cNvPr>
          <p:cNvSpPr txBox="1"/>
          <p:nvPr/>
        </p:nvSpPr>
        <p:spPr>
          <a:xfrm>
            <a:off x="2607804" y="5109259"/>
            <a:ext cx="6976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Natural Language Processing (NLP)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Intellectual Heritage of NLP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2937DB-EFAA-4A24-AF33-F442EFAE1D47}"/>
              </a:ext>
            </a:extLst>
          </p:cNvPr>
          <p:cNvGrpSpPr/>
          <p:nvPr/>
        </p:nvGrpSpPr>
        <p:grpSpPr>
          <a:xfrm>
            <a:off x="750760" y="1225521"/>
            <a:ext cx="3297692" cy="3400267"/>
            <a:chOff x="750760" y="1225521"/>
            <a:chExt cx="3297692" cy="34002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66C8F-93E2-4B0A-91F4-A4DD04B39A46}"/>
                </a:ext>
              </a:extLst>
            </p:cNvPr>
            <p:cNvSpPr/>
            <p:nvPr/>
          </p:nvSpPr>
          <p:spPr>
            <a:xfrm>
              <a:off x="750760" y="1225521"/>
              <a:ext cx="2639712" cy="26397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>
                <a:lnSpc>
                  <a:spcPct val="100000"/>
                </a:lnSpc>
              </a:pPr>
              <a:r>
                <a:rPr lang="en-US" b="1" dirty="0">
                  <a:latin typeface="Avenir Next LT Pro" panose="020B0504020202020204" pitchFamily="34" charset="0"/>
                </a:rPr>
                <a:t>(Computational)</a:t>
              </a:r>
              <a:br>
                <a:rPr lang="en-US" sz="2800" b="1" dirty="0">
                  <a:latin typeface="Avenir Next LT Pro" panose="020B0504020202020204" pitchFamily="34" charset="0"/>
                </a:rPr>
              </a:br>
              <a:r>
                <a:rPr lang="en-US" sz="2800" b="1" dirty="0">
                  <a:latin typeface="Avenir Next LT Pro" panose="020B0504020202020204" pitchFamily="34" charset="0"/>
                </a:rPr>
                <a:t>Linguistics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B1741BE-B99F-4CBA-9B78-F1614AAF7CCE}"/>
                </a:ext>
              </a:extLst>
            </p:cNvPr>
            <p:cNvSpPr/>
            <p:nvPr/>
          </p:nvSpPr>
          <p:spPr>
            <a:xfrm rot="2700000">
              <a:off x="3170012" y="3747347"/>
              <a:ext cx="1047964" cy="70891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85199-9245-4A30-ADD7-858867008FB3}"/>
              </a:ext>
            </a:extLst>
          </p:cNvPr>
          <p:cNvGrpSpPr/>
          <p:nvPr/>
        </p:nvGrpSpPr>
        <p:grpSpPr>
          <a:xfrm>
            <a:off x="4776144" y="611690"/>
            <a:ext cx="2639712" cy="3777526"/>
            <a:chOff x="4776144" y="611690"/>
            <a:chExt cx="2639712" cy="377752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174D3D-A944-46CB-BC0B-883EBA1DD289}"/>
                </a:ext>
              </a:extLst>
            </p:cNvPr>
            <p:cNvSpPr/>
            <p:nvPr/>
          </p:nvSpPr>
          <p:spPr>
            <a:xfrm>
              <a:off x="4776144" y="611690"/>
              <a:ext cx="2639712" cy="26397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>
                <a:lnSpc>
                  <a:spcPct val="100000"/>
                </a:lnSpc>
              </a:pPr>
              <a:r>
                <a:rPr lang="en-US" sz="2800" b="1" dirty="0">
                  <a:latin typeface="Avenir Next LT Pro" panose="020B0504020202020204" pitchFamily="34" charset="0"/>
                </a:rPr>
                <a:t>Computer Science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AB7424E-9211-4BC7-87C0-695C467899B0}"/>
                </a:ext>
              </a:extLst>
            </p:cNvPr>
            <p:cNvSpPr/>
            <p:nvPr/>
          </p:nvSpPr>
          <p:spPr>
            <a:xfrm rot="5400000">
              <a:off x="5615893" y="3554650"/>
              <a:ext cx="960214" cy="70891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B2A5F2-79BB-4527-A49D-582443F7AB80}"/>
              </a:ext>
            </a:extLst>
          </p:cNvPr>
          <p:cNvGrpSpPr/>
          <p:nvPr/>
        </p:nvGrpSpPr>
        <p:grpSpPr>
          <a:xfrm>
            <a:off x="7974022" y="1225521"/>
            <a:ext cx="3283444" cy="3230744"/>
            <a:chOff x="7974022" y="1225521"/>
            <a:chExt cx="3283444" cy="323074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6B7C42-5772-42B9-B8D8-B8FF4146A06C}"/>
                </a:ext>
              </a:extLst>
            </p:cNvPr>
            <p:cNvSpPr/>
            <p:nvPr/>
          </p:nvSpPr>
          <p:spPr>
            <a:xfrm>
              <a:off x="8617754" y="1225521"/>
              <a:ext cx="2639712" cy="26397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>
                <a:lnSpc>
                  <a:spcPct val="100000"/>
                </a:lnSpc>
              </a:pPr>
              <a:r>
                <a:rPr lang="en-US" sz="2800" b="1" dirty="0">
                  <a:latin typeface="Avenir Next LT Pro" panose="020B0504020202020204" pitchFamily="34" charset="0"/>
                </a:rPr>
                <a:t>Machine Learning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6950D2E2-F67F-498B-B198-0D1247043A00}"/>
                </a:ext>
              </a:extLst>
            </p:cNvPr>
            <p:cNvSpPr/>
            <p:nvPr/>
          </p:nvSpPr>
          <p:spPr>
            <a:xfrm rot="18900000" flipH="1">
              <a:off x="7974022" y="3747348"/>
              <a:ext cx="1047964" cy="70891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2DFD2-A023-4337-86B0-5A214989F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7AE09AF-8787-4C84-9F53-095D9414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63" y="2093709"/>
            <a:ext cx="5124450" cy="300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282CC-6A55-493D-B201-32FE018F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Words, Word-senses, and their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EDB42-5592-4A59-82E4-BAC54C7D3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B56807-B8DC-40EC-A461-4A61D4169CEC}"/>
              </a:ext>
            </a:extLst>
          </p:cNvPr>
          <p:cNvSpPr/>
          <p:nvPr/>
        </p:nvSpPr>
        <p:spPr>
          <a:xfrm>
            <a:off x="79192" y="1728908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58AD6-0C89-487F-B0EA-636F8CE513A4}"/>
              </a:ext>
            </a:extLst>
          </p:cNvPr>
          <p:cNvSpPr txBox="1"/>
          <p:nvPr/>
        </p:nvSpPr>
        <p:spPr>
          <a:xfrm>
            <a:off x="287599" y="1570489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lemma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89DD3-0BCC-4329-825A-F9F516C4D67E}"/>
              </a:ext>
            </a:extLst>
          </p:cNvPr>
          <p:cNvSpPr txBox="1"/>
          <p:nvPr/>
        </p:nvSpPr>
        <p:spPr>
          <a:xfrm>
            <a:off x="1015276" y="2166437"/>
            <a:ext cx="57919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Dictionary form of a word </a:t>
            </a:r>
          </a:p>
          <a:p>
            <a:pPr marL="0" lvl="1">
              <a:lnSpc>
                <a:spcPct val="100000"/>
              </a:lnSpc>
            </a:pPr>
            <a:r>
              <a:rPr lang="en-US" sz="2000" i="1" dirty="0">
                <a:latin typeface="Avenir Next LT Pro" panose="020B0504020202020204" pitchFamily="34" charset="0"/>
              </a:rPr>
              <a:t>e.g. runs, running, ran </a:t>
            </a:r>
            <a:r>
              <a:rPr lang="en-US" sz="2000" i="1" dirty="0">
                <a:latin typeface="Avenir Next LT Pro" panose="020B0504020202020204" pitchFamily="34" charset="0"/>
                <a:sym typeface="Wingdings" panose="05000000000000000000" pitchFamily="2" charset="2"/>
              </a:rPr>
              <a:t> run</a:t>
            </a:r>
            <a:endParaRPr lang="en-US" sz="2400" i="1" dirty="0">
              <a:latin typeface="Avenir Next LT Pro" panose="020B05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E3AE6-C165-4647-A0F9-E47FEE598D29}"/>
              </a:ext>
            </a:extLst>
          </p:cNvPr>
          <p:cNvCxnSpPr>
            <a:cxnSpLocks/>
          </p:cNvCxnSpPr>
          <p:nvPr/>
        </p:nvCxnSpPr>
        <p:spPr>
          <a:xfrm>
            <a:off x="2514600" y="1832099"/>
            <a:ext cx="3878963" cy="523220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D3720E-91B7-446D-B3DD-F0DBEFCFC5E8}"/>
              </a:ext>
            </a:extLst>
          </p:cNvPr>
          <p:cNvSpPr/>
          <p:nvPr/>
        </p:nvSpPr>
        <p:spPr>
          <a:xfrm>
            <a:off x="79192" y="3869268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6A22B-6167-43E6-BA06-52E5AEE25FB9}"/>
              </a:ext>
            </a:extLst>
          </p:cNvPr>
          <p:cNvSpPr txBox="1"/>
          <p:nvPr/>
        </p:nvSpPr>
        <p:spPr>
          <a:xfrm>
            <a:off x="673987" y="3710849"/>
            <a:ext cx="2695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word sense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77970-B1C7-45C1-9DA5-6DB05F98401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369213" y="3060192"/>
            <a:ext cx="3024350" cy="912267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FC02FB-ED68-482C-B14C-F3388F566936}"/>
              </a:ext>
            </a:extLst>
          </p:cNvPr>
          <p:cNvSpPr txBox="1"/>
          <p:nvPr/>
        </p:nvSpPr>
        <p:spPr>
          <a:xfrm>
            <a:off x="1015276" y="4256407"/>
            <a:ext cx="5791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A meaning of a word</a:t>
            </a:r>
          </a:p>
        </p:txBody>
      </p:sp>
      <p:pic>
        <p:nvPicPr>
          <p:cNvPr id="6146" name="Picture 2" descr="Merriam-Webster Logo">
            <a:extLst>
              <a:ext uri="{FF2B5EF4-FFF2-40B4-BE49-F238E27FC236}">
                <a16:creationId xmlns:a16="http://schemas.microsoft.com/office/drawing/2014/main" id="{71145B61-A73F-4CA3-980B-3DFBBA69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95" y="1594937"/>
            <a:ext cx="11334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024AE-AB46-4EAB-8F70-CEA08ED24A2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369213" y="3887415"/>
            <a:ext cx="3130978" cy="85044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E5C2F9-6D8E-43A3-AB7C-8B1670BEAD2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69213" y="3972459"/>
            <a:ext cx="3130978" cy="774971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F41AB9-37F8-440A-B1AF-FDA50292A6DF}"/>
              </a:ext>
            </a:extLst>
          </p:cNvPr>
          <p:cNvSpPr/>
          <p:nvPr/>
        </p:nvSpPr>
        <p:spPr>
          <a:xfrm>
            <a:off x="4128084" y="5369532"/>
            <a:ext cx="3935831" cy="446648"/>
          </a:xfrm>
          <a:prstGeom prst="roundRect">
            <a:avLst>
              <a:gd name="adj" fmla="val 50000"/>
            </a:avLst>
          </a:prstGeom>
          <a:solidFill>
            <a:srgbClr val="6AA84F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0" u="none" strike="noStrike" dirty="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⚑ Word Sense Disambiguation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2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Words, Word-senses, and their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pic>
        <p:nvPicPr>
          <p:cNvPr id="8196" name="Picture 4" descr="Astroblog — On Video Game Prices">
            <a:extLst>
              <a:ext uri="{FF2B5EF4-FFF2-40B4-BE49-F238E27FC236}">
                <a16:creationId xmlns:a16="http://schemas.microsoft.com/office/drawing/2014/main" id="{295EC265-89A3-4216-B35D-9FAC591C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58119"/>
            <a:ext cx="4572000" cy="5341762"/>
          </a:xfrm>
          <a:prstGeom prst="roundRect">
            <a:avLst>
              <a:gd name="adj" fmla="val 49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1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Words, Word-senses, and their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p:pic>
        <p:nvPicPr>
          <p:cNvPr id="8196" name="Picture 4" descr="Astroblog — On Video Game Prices">
            <a:extLst>
              <a:ext uri="{FF2B5EF4-FFF2-40B4-BE49-F238E27FC236}">
                <a16:creationId xmlns:a16="http://schemas.microsoft.com/office/drawing/2014/main" id="{295EC265-89A3-4216-B35D-9FAC591C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58" y="758119"/>
            <a:ext cx="4572000" cy="5341762"/>
          </a:xfrm>
          <a:prstGeom prst="roundRect">
            <a:avLst>
              <a:gd name="adj" fmla="val 49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CE7A81-AC0C-4132-97EF-A7546AD3CD41}"/>
              </a:ext>
            </a:extLst>
          </p:cNvPr>
          <p:cNvSpPr/>
          <p:nvPr/>
        </p:nvSpPr>
        <p:spPr>
          <a:xfrm>
            <a:off x="6053690" y="3109685"/>
            <a:ext cx="1289308" cy="6386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ACA44B1A-9154-47E1-BB54-174D34BF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686" y="1803401"/>
            <a:ext cx="3334656" cy="33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Words, Word-senses, and their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9234F-1990-4B56-9B62-9E4789E889BA}"/>
              </a:ext>
            </a:extLst>
          </p:cNvPr>
          <p:cNvSpPr txBox="1"/>
          <p:nvPr/>
        </p:nvSpPr>
        <p:spPr>
          <a:xfrm>
            <a:off x="679485" y="743175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Idea: </a:t>
            </a:r>
            <a:r>
              <a:rPr lang="en-US" sz="2800" dirty="0">
                <a:latin typeface="Avenir Next LT Pro" panose="020B0504020202020204" pitchFamily="34" charset="0"/>
              </a:rPr>
              <a:t>Define a set of relationships between words and put them all together in a huge graph to represent their meaning.</a:t>
            </a:r>
            <a:endParaRPr lang="en-US" sz="2800" b="1" dirty="0">
              <a:latin typeface="Avenir Next LT Pro" panose="020B0504020202020204" pitchFamily="34" charset="0"/>
            </a:endParaRPr>
          </a:p>
        </p:txBody>
      </p:sp>
      <p:pic>
        <p:nvPicPr>
          <p:cNvPr id="11268" name="Picture 4" descr="Relations in WordNet | Download Table">
            <a:extLst>
              <a:ext uri="{FF2B5EF4-FFF2-40B4-BE49-F238E27FC236}">
                <a16:creationId xmlns:a16="http://schemas.microsoft.com/office/drawing/2014/main" id="{B03FFB7D-9716-485A-8838-08739FD6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861406"/>
            <a:ext cx="809625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2. Accessing Text Corpora and Lexical Resources">
            <a:extLst>
              <a:ext uri="{FF2B5EF4-FFF2-40B4-BE49-F238E27FC236}">
                <a16:creationId xmlns:a16="http://schemas.microsoft.com/office/drawing/2014/main" id="{2BC692A7-2E63-458E-B634-89FE65E3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2" y="2458309"/>
            <a:ext cx="6202680" cy="33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9234F-1990-4B56-9B62-9E4789E889BA}"/>
              </a:ext>
            </a:extLst>
          </p:cNvPr>
          <p:cNvSpPr txBox="1"/>
          <p:nvPr/>
        </p:nvSpPr>
        <p:spPr>
          <a:xfrm>
            <a:off x="679485" y="743175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Idea: </a:t>
            </a:r>
            <a:r>
              <a:rPr lang="en-US" sz="2800" dirty="0">
                <a:latin typeface="Avenir Next LT Pro" panose="020B0504020202020204" pitchFamily="34" charset="0"/>
              </a:rPr>
              <a:t>Define a set of relationships between words and put them all together in a huge graph to represent their meaning.</a:t>
            </a:r>
            <a:endParaRPr lang="en-US" sz="2800" b="1" dirty="0">
              <a:latin typeface="Avenir Next LT Pro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CCDC-991C-476F-AEAA-C281CF0ED409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venir Next LT Pro" panose="020B0504020202020204" pitchFamily="34" charset="0"/>
              </a:rPr>
              <a:t>Graphic Credit: </a:t>
            </a:r>
            <a:r>
              <a:rPr lang="en-US" sz="1100" dirty="0">
                <a:latin typeface="Avenir Next LT Pro" panose="020B0504020202020204" pitchFamily="34" charset="0"/>
              </a:rPr>
              <a:t> Alina </a:t>
            </a:r>
            <a:r>
              <a:rPr lang="en-US" sz="1100" dirty="0" err="1">
                <a:latin typeface="Avenir Next LT Pro" panose="020B0504020202020204" pitchFamily="34" charset="0"/>
              </a:rPr>
              <a:t>Ene</a:t>
            </a:r>
            <a:r>
              <a:rPr lang="en-US" sz="1100" dirty="0">
                <a:latin typeface="Avenir Next LT Pro" panose="020B0504020202020204" pitchFamily="34" charset="0"/>
              </a:rPr>
              <a:t> and Kevin Wayne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FA9EE-3B4D-4881-BE8A-9B3B6B39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23" y="2622217"/>
            <a:ext cx="2781300" cy="13049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8C9B77-1DC6-4F14-88B2-2F2AC2696D68}"/>
              </a:ext>
            </a:extLst>
          </p:cNvPr>
          <p:cNvSpPr txBox="1"/>
          <p:nvPr/>
        </p:nvSpPr>
        <p:spPr>
          <a:xfrm>
            <a:off x="1024823" y="3927142"/>
            <a:ext cx="2781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wordnet.princeton.edu</a:t>
            </a:r>
          </a:p>
        </p:txBody>
      </p:sp>
    </p:spTree>
    <p:extLst>
      <p:ext uri="{BB962C8B-B14F-4D97-AF65-F5344CB8AC3E}">
        <p14:creationId xmlns:p14="http://schemas.microsoft.com/office/powerpoint/2010/main" val="29784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WordNet  (Synonyms of Good)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CCDC-991C-476F-AEAA-C281CF0ED409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Code and example adapted from CS224n from Chris Manning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15E810-9A57-41A2-8A50-DEEC73BBA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" r="33063" b="10051"/>
          <a:stretch/>
        </p:blipFill>
        <p:spPr>
          <a:xfrm>
            <a:off x="542883" y="419408"/>
            <a:ext cx="11106235" cy="582726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8DBAC4-8E7A-427D-A389-0528482FFD44}"/>
              </a:ext>
            </a:extLst>
          </p:cNvPr>
          <p:cNvSpPr/>
          <p:nvPr/>
        </p:nvSpPr>
        <p:spPr>
          <a:xfrm>
            <a:off x="645752" y="2011680"/>
            <a:ext cx="10235608" cy="3246120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u="sng" dirty="0">
                <a:solidFill>
                  <a:schemeClr val="tx1"/>
                </a:solidFill>
                <a:latin typeface="Avenir Next LT Pro" panose="020B0504020202020204" pitchFamily="34" charset="0"/>
              </a:rPr>
              <a:t>Synonyms of Good</a:t>
            </a:r>
            <a:b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Goodness, commodity, trade good, estimable, honorable, respectable, beneficial, just, upright, adept, expert, practiced, proficient, skillful, dear, near, safe, secure, dependable, well, effective, in effect, in force, serious, sound, salutary, honest, undecomposed, unspoiled, </a:t>
            </a:r>
            <a:r>
              <a:rPr lang="en-US" sz="24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unspoilt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E08BAB-219F-43C6-9284-930CA49C4453}"/>
                  </a:ext>
                </a:extLst>
              </p14:cNvPr>
              <p14:cNvContentPartPr/>
              <p14:nvPr/>
            </p14:nvContentPartPr>
            <p14:xfrm>
              <a:off x="344520" y="6087240"/>
              <a:ext cx="282240" cy="6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E08BAB-219F-43C6-9284-930CA49C44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60" y="6077880"/>
                <a:ext cx="30096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6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WordNet  (Hyponyms of Dove)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CCDC-991C-476F-AEAA-C281CF0ED409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Code adapted from CS224n from Chris Manning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ACC6E-C087-4879-9DB9-AC3A0920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r="9156"/>
          <a:stretch/>
        </p:blipFill>
        <p:spPr>
          <a:xfrm>
            <a:off x="190734" y="1447680"/>
            <a:ext cx="11810533" cy="396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BE600-BBAB-4CC0-A46C-D1557C3A6F1A}"/>
              </a:ext>
            </a:extLst>
          </p:cNvPr>
          <p:cNvSpPr txBox="1"/>
          <p:nvPr/>
        </p:nvSpPr>
        <p:spPr>
          <a:xfrm>
            <a:off x="3717131" y="5901809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hlinkClick r:id="rId3"/>
              </a:rPr>
              <a:t>https://morningmoni.github.io/wordnet-vis/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17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40D8-27A1-4841-BB86-E18A28FD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for WordNet (and Ontologies in General)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E0032-FE96-4490-8EF0-93815C482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A322C-15DE-4076-9A8C-54A4900C7209}"/>
              </a:ext>
            </a:extLst>
          </p:cNvPr>
          <p:cNvSpPr txBox="1"/>
          <p:nvPr/>
        </p:nvSpPr>
        <p:spPr>
          <a:xfrm>
            <a:off x="355635" y="847376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dirty="0">
                <a:latin typeface="Avenir Next LT Pro" panose="020B0504020202020204" pitchFamily="34" charset="0"/>
              </a:rPr>
              <a:t>Missing nuance (only lexical semantics):</a:t>
            </a:r>
          </a:p>
          <a:p>
            <a:pPr marL="0" lvl="1">
              <a:lnSpc>
                <a:spcPct val="100000"/>
              </a:lnSpc>
            </a:pPr>
            <a:r>
              <a:rPr lang="en-US" sz="2800" dirty="0">
                <a:latin typeface="Avenir Next LT Pro" panose="020B0504020202020204" pitchFamily="34" charset="0"/>
              </a:rPr>
              <a:t>	- e.g., “</a:t>
            </a: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unspoiled</a:t>
            </a:r>
            <a:r>
              <a:rPr lang="en-US" sz="2800" dirty="0">
                <a:latin typeface="Avenir Next LT Pro" panose="020B0504020202020204" pitchFamily="34" charset="0"/>
              </a:rPr>
              <a:t>” is listed as a synonym for “</a:t>
            </a: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good</a:t>
            </a:r>
            <a:r>
              <a:rPr lang="en-US" sz="2800" dirty="0">
                <a:latin typeface="Avenir Next LT Pro" panose="020B0504020202020204" pitchFamily="34" charset="0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D075-9528-486D-8A47-FAC3F5E1D850}"/>
              </a:ext>
            </a:extLst>
          </p:cNvPr>
          <p:cNvSpPr txBox="1"/>
          <p:nvPr/>
        </p:nvSpPr>
        <p:spPr>
          <a:xfrm>
            <a:off x="1116263" y="6587198"/>
            <a:ext cx="99594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venir Next LT Pro" panose="020B0504020202020204" pitchFamily="34" charset="0"/>
              </a:rPr>
              <a:t>Slide adapted from Chris Manning</a:t>
            </a:r>
          </a:p>
        </p:txBody>
      </p:sp>
      <p:pic>
        <p:nvPicPr>
          <p:cNvPr id="4098" name="Picture 2" descr="SocialSent: Domain-Specific Sentiment Lexicons">
            <a:extLst>
              <a:ext uri="{FF2B5EF4-FFF2-40B4-BE49-F238E27FC236}">
                <a16:creationId xmlns:a16="http://schemas.microsoft.com/office/drawing/2014/main" id="{FC8530CD-9E93-4B7E-8D4F-D9518E2B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38360"/>
            <a:ext cx="4591050" cy="284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C51301-293B-4C60-B094-2F9D1ABB8237}"/>
              </a:ext>
            </a:extLst>
          </p:cNvPr>
          <p:cNvSpPr txBox="1"/>
          <p:nvPr/>
        </p:nvSpPr>
        <p:spPr>
          <a:xfrm>
            <a:off x="355635" y="2811332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dirty="0">
                <a:latin typeface="Avenir Next LT Pro" panose="020B0504020202020204" pitchFamily="34" charset="0"/>
              </a:rPr>
              <a:t>Language isn’t stationary:</a:t>
            </a:r>
          </a:p>
          <a:p>
            <a:pPr marL="0" lvl="1">
              <a:lnSpc>
                <a:spcPct val="100000"/>
              </a:lnSpc>
            </a:pPr>
            <a:r>
              <a:rPr lang="en-US" sz="2800" dirty="0">
                <a:latin typeface="Avenir Next LT Pro" panose="020B0504020202020204" pitchFamily="34" charset="0"/>
              </a:rPr>
              <a:t>	- e.g., “</a:t>
            </a: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terrific”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620DD-2D98-46DB-9AF8-17E7945A2F70}"/>
              </a:ext>
            </a:extLst>
          </p:cNvPr>
          <p:cNvSpPr txBox="1"/>
          <p:nvPr/>
        </p:nvSpPr>
        <p:spPr>
          <a:xfrm>
            <a:off x="355635" y="4719160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dirty="0">
                <a:latin typeface="Avenir Next LT Pro" panose="020B0504020202020204" pitchFamily="34" charset="0"/>
              </a:rPr>
              <a:t>Requires human labor</a:t>
            </a:r>
          </a:p>
          <a:p>
            <a:pPr marL="0" lvl="1">
              <a:lnSpc>
                <a:spcPct val="100000"/>
              </a:lnSpc>
            </a:pP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	</a:t>
            </a:r>
            <a:r>
              <a:rPr lang="en-US" sz="2800" dirty="0">
                <a:latin typeface="Avenir Next LT Pro" panose="020B0504020202020204" pitchFamily="34" charset="0"/>
              </a:rPr>
              <a:t>- Both expensive and subjective!</a:t>
            </a:r>
            <a:endParaRPr lang="en-US" sz="280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F3469D-8632-4F87-AA48-7EF10AEA76A4}"/>
              </a:ext>
            </a:extLst>
          </p:cNvPr>
          <p:cNvSpPr/>
          <p:nvPr/>
        </p:nvSpPr>
        <p:spPr>
          <a:xfrm>
            <a:off x="2545737" y="5810171"/>
            <a:ext cx="7100526" cy="51959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0" b="1" cap="all" spc="-150" dirty="0">
                <a:solidFill>
                  <a:srgbClr val="FF0000"/>
                </a:solidFill>
                <a:latin typeface="Avenir Next LT Pro" panose="020B0504020202020204" pitchFamily="34" charset="0"/>
              </a:rPr>
              <a:t>Machine Learning time (Yet again)</a:t>
            </a:r>
          </a:p>
        </p:txBody>
      </p:sp>
    </p:spTree>
    <p:extLst>
      <p:ext uri="{BB962C8B-B14F-4D97-AF65-F5344CB8AC3E}">
        <p14:creationId xmlns:p14="http://schemas.microsoft.com/office/powerpoint/2010/main" val="7894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Discrete Symbols From a Machine Learning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7996D2A-20AF-41C7-A40D-9B296826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11" y="667113"/>
            <a:ext cx="2186734" cy="17889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80DAC6-9D74-4BA8-BAC6-2EAE35FC5D22}"/>
              </a:ext>
            </a:extLst>
          </p:cNvPr>
          <p:cNvSpPr/>
          <p:nvPr/>
        </p:nvSpPr>
        <p:spPr>
          <a:xfrm>
            <a:off x="4100688" y="1561579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D44CD-86EC-4640-9F3C-3C8ED11964DC}"/>
              </a:ext>
            </a:extLst>
          </p:cNvPr>
          <p:cNvSpPr txBox="1"/>
          <p:nvPr/>
        </p:nvSpPr>
        <p:spPr>
          <a:xfrm>
            <a:off x="5542803" y="1590042"/>
            <a:ext cx="1586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dove.n.01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1400" b="1" dirty="0">
                <a:latin typeface="Avenir Next LT Pro" panose="020B0504020202020204" pitchFamily="34" charset="0"/>
              </a:rPr>
              <a:t>Symbol</a:t>
            </a:r>
            <a:endParaRPr lang="en-US" sz="1400" b="1" i="1" dirty="0">
              <a:latin typeface="Avenir Next LT Pro" panose="020B0504020202020204" pitchFamily="34" charset="0"/>
            </a:endParaRP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985D4CFE-C1AE-4D93-8B86-609B5B5663BF}"/>
              </a:ext>
            </a:extLst>
          </p:cNvPr>
          <p:cNvSpPr/>
          <p:nvPr/>
        </p:nvSpPr>
        <p:spPr>
          <a:xfrm>
            <a:off x="7550868" y="1696923"/>
            <a:ext cx="358219" cy="34874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3DF1B-F736-466B-9794-A0BEAB6BDF78}"/>
              </a:ext>
            </a:extLst>
          </p:cNvPr>
          <p:cNvSpPr txBox="1"/>
          <p:nvPr/>
        </p:nvSpPr>
        <p:spPr>
          <a:xfrm>
            <a:off x="8447829" y="1640462"/>
            <a:ext cx="1586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i="1" dirty="0">
                <a:latin typeface="Avenir Next LT Pro" panose="020B0504020202020204" pitchFamily="34" charset="0"/>
              </a:rPr>
              <a:t>17,209</a:t>
            </a:r>
          </a:p>
          <a:p>
            <a:pPr marL="0" lvl="1" algn="ctr">
              <a:lnSpc>
                <a:spcPct val="100000"/>
              </a:lnSpc>
            </a:pPr>
            <a:r>
              <a:rPr lang="en-US" sz="1400" b="1" i="1" dirty="0">
                <a:latin typeface="Avenir Next LT Pro" panose="020B0504020202020204" pitchFamily="34" charset="0"/>
              </a:rPr>
              <a:t>ID in Vocab</a:t>
            </a:r>
            <a:endParaRPr lang="en-US" sz="3200" b="1" i="1" dirty="0">
              <a:latin typeface="Avenir Next LT Pro" panose="020B0504020202020204" pitchFamily="34" charset="0"/>
            </a:endParaRP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0DC0A3D-03C0-4B6D-B106-9E3F147657F6}"/>
              </a:ext>
            </a:extLst>
          </p:cNvPr>
          <p:cNvSpPr/>
          <p:nvPr/>
        </p:nvSpPr>
        <p:spPr>
          <a:xfrm>
            <a:off x="2912133" y="4169179"/>
            <a:ext cx="6367733" cy="74974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AD57D-32DD-41BE-AB85-522AC2A4426E}"/>
              </a:ext>
            </a:extLst>
          </p:cNvPr>
          <p:cNvSpPr txBox="1"/>
          <p:nvPr/>
        </p:nvSpPr>
        <p:spPr>
          <a:xfrm>
            <a:off x="2912134" y="4190106"/>
            <a:ext cx="6367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0, 0, 0, . . ., 0,1,0, … , 0 ,0 ,0 </a:t>
            </a:r>
            <a:endParaRPr lang="en-US" sz="4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80F58A-5645-44D4-B8E5-9C2254AD0604}"/>
              </a:ext>
            </a:extLst>
          </p:cNvPr>
          <p:cNvSpPr/>
          <p:nvPr/>
        </p:nvSpPr>
        <p:spPr>
          <a:xfrm>
            <a:off x="279217" y="3363037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9735-E99C-4130-929C-F186C2CD881A}"/>
              </a:ext>
            </a:extLst>
          </p:cNvPr>
          <p:cNvSpPr txBox="1"/>
          <p:nvPr/>
        </p:nvSpPr>
        <p:spPr>
          <a:xfrm>
            <a:off x="735273" y="3204618"/>
            <a:ext cx="3636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One-hot Vector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76A2E-270B-4923-B531-75B1283CD0FA}"/>
              </a:ext>
            </a:extLst>
          </p:cNvPr>
          <p:cNvSpPr txBox="1"/>
          <p:nvPr/>
        </p:nvSpPr>
        <p:spPr>
          <a:xfrm>
            <a:off x="3026568" y="531540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1800" b="1" i="1" dirty="0">
                <a:latin typeface="Avenir Next LT Pro" panose="020B0504020202020204" pitchFamily="34" charset="0"/>
              </a:rPr>
              <a:t>Only 17,209</a:t>
            </a:r>
            <a:r>
              <a:rPr lang="en-US" sz="1800" b="1" i="1" baseline="30000" dirty="0">
                <a:latin typeface="Avenir Next LT Pro" panose="020B0504020202020204" pitchFamily="34" charset="0"/>
              </a:rPr>
              <a:t>th</a:t>
            </a:r>
            <a:r>
              <a:rPr lang="en-US" sz="1800" b="1" i="1" dirty="0">
                <a:latin typeface="Avenir Next LT Pro" panose="020B0504020202020204" pitchFamily="34" charset="0"/>
              </a:rPr>
              <a:t> entry is 1, all others zero</a:t>
            </a:r>
            <a:endParaRPr lang="en-US" sz="4000" b="1" i="1" dirty="0">
              <a:latin typeface="Avenir Next LT Pro" panose="020B05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BEFA27-483E-49D1-8FFA-739299700F64}"/>
              </a:ext>
            </a:extLst>
          </p:cNvPr>
          <p:cNvCxnSpPr>
            <a:stCxn id="21" idx="0"/>
            <a:endCxn id="17" idx="2"/>
          </p:cNvCxnSpPr>
          <p:nvPr/>
        </p:nvCxnSpPr>
        <p:spPr>
          <a:xfrm flipV="1">
            <a:off x="6095999" y="4897992"/>
            <a:ext cx="2" cy="41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/>
              <p:nvPr/>
            </p:nvSpPr>
            <p:spPr>
              <a:xfrm>
                <a:off x="1006268" y="4286638"/>
                <a:ext cx="1111073" cy="514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17,209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68" y="4286638"/>
                <a:ext cx="1111073" cy="514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quals 25">
            <a:extLst>
              <a:ext uri="{FF2B5EF4-FFF2-40B4-BE49-F238E27FC236}">
                <a16:creationId xmlns:a16="http://schemas.microsoft.com/office/drawing/2014/main" id="{0DA50DFB-CB7A-4AC1-BDE9-0CA1FD9B1BDE}"/>
              </a:ext>
            </a:extLst>
          </p:cNvPr>
          <p:cNvSpPr/>
          <p:nvPr/>
        </p:nvSpPr>
        <p:spPr>
          <a:xfrm>
            <a:off x="2335627" y="4409874"/>
            <a:ext cx="358219" cy="34874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F95FA-00F5-44D9-BB3B-F58935CE0821}"/>
                  </a:ext>
                </a:extLst>
              </p:cNvPr>
              <p:cNvSpPr txBox="1"/>
              <p:nvPr/>
            </p:nvSpPr>
            <p:spPr>
              <a:xfrm>
                <a:off x="9279866" y="4675811"/>
                <a:ext cx="902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F95FA-00F5-44D9-BB3B-F58935CE0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66" y="4675811"/>
                <a:ext cx="90261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7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8" grpId="0" animBg="1"/>
      <p:bldP spid="19" grpId="0"/>
      <p:bldP spid="21" grpId="0"/>
      <p:bldP spid="22" grpId="0"/>
      <p:bldP spid="26" grpId="0" animBg="1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Discrete Symbols From a Machine Learning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7996D2A-20AF-41C7-A40D-9B296826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11" y="667113"/>
            <a:ext cx="2186734" cy="17889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80DAC6-9D74-4BA8-BAC6-2EAE35FC5D22}"/>
              </a:ext>
            </a:extLst>
          </p:cNvPr>
          <p:cNvSpPr/>
          <p:nvPr/>
        </p:nvSpPr>
        <p:spPr>
          <a:xfrm>
            <a:off x="4100688" y="1561579"/>
            <a:ext cx="973394" cy="6194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D44CD-86EC-4640-9F3C-3C8ED11964DC}"/>
              </a:ext>
            </a:extLst>
          </p:cNvPr>
          <p:cNvSpPr txBox="1"/>
          <p:nvPr/>
        </p:nvSpPr>
        <p:spPr>
          <a:xfrm>
            <a:off x="5542803" y="1590042"/>
            <a:ext cx="1586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dirty="0">
                <a:latin typeface="Avenir Next LT Pro" panose="020B0504020202020204" pitchFamily="34" charset="0"/>
              </a:rPr>
              <a:t>dove.n.01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1400" b="1" dirty="0">
                <a:latin typeface="Avenir Next LT Pro" panose="020B0504020202020204" pitchFamily="34" charset="0"/>
              </a:rPr>
              <a:t>Symbol</a:t>
            </a:r>
            <a:endParaRPr lang="en-US" sz="1400" b="1" i="1" dirty="0">
              <a:latin typeface="Avenir Next LT Pro" panose="020B0504020202020204" pitchFamily="34" charset="0"/>
            </a:endParaRP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985D4CFE-C1AE-4D93-8B86-609B5B5663BF}"/>
              </a:ext>
            </a:extLst>
          </p:cNvPr>
          <p:cNvSpPr/>
          <p:nvPr/>
        </p:nvSpPr>
        <p:spPr>
          <a:xfrm>
            <a:off x="7550868" y="1696923"/>
            <a:ext cx="358219" cy="34874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3DF1B-F736-466B-9794-A0BEAB6BDF78}"/>
              </a:ext>
            </a:extLst>
          </p:cNvPr>
          <p:cNvSpPr txBox="1"/>
          <p:nvPr/>
        </p:nvSpPr>
        <p:spPr>
          <a:xfrm>
            <a:off x="8447829" y="1640462"/>
            <a:ext cx="15865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400" i="1" dirty="0">
                <a:latin typeface="Avenir Next LT Pro" panose="020B0504020202020204" pitchFamily="34" charset="0"/>
              </a:rPr>
              <a:t>17,209</a:t>
            </a:r>
          </a:p>
          <a:p>
            <a:pPr marL="0" lvl="1" algn="ctr">
              <a:lnSpc>
                <a:spcPct val="100000"/>
              </a:lnSpc>
            </a:pPr>
            <a:r>
              <a:rPr lang="en-US" sz="1400" b="1" i="1" dirty="0">
                <a:latin typeface="Avenir Next LT Pro" panose="020B0504020202020204" pitchFamily="34" charset="0"/>
              </a:rPr>
              <a:t>ID in Vocab</a:t>
            </a:r>
            <a:endParaRPr lang="en-US" sz="3200" b="1" i="1" dirty="0">
              <a:latin typeface="Avenir Next LT Pro" panose="020B0504020202020204" pitchFamily="34" charset="0"/>
            </a:endParaRP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0DC0A3D-03C0-4B6D-B106-9E3F147657F6}"/>
              </a:ext>
            </a:extLst>
          </p:cNvPr>
          <p:cNvSpPr/>
          <p:nvPr/>
        </p:nvSpPr>
        <p:spPr>
          <a:xfrm>
            <a:off x="2912133" y="4169179"/>
            <a:ext cx="6367733" cy="74974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AD57D-32DD-41BE-AB85-522AC2A4426E}"/>
              </a:ext>
            </a:extLst>
          </p:cNvPr>
          <p:cNvSpPr txBox="1"/>
          <p:nvPr/>
        </p:nvSpPr>
        <p:spPr>
          <a:xfrm>
            <a:off x="2912134" y="4190106"/>
            <a:ext cx="6367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0, 0, 0, . . ., 0,1,0, … , 0 ,0 ,0 </a:t>
            </a:r>
            <a:endParaRPr lang="en-US" sz="4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80F58A-5645-44D4-B8E5-9C2254AD0604}"/>
              </a:ext>
            </a:extLst>
          </p:cNvPr>
          <p:cNvSpPr/>
          <p:nvPr/>
        </p:nvSpPr>
        <p:spPr>
          <a:xfrm>
            <a:off x="279217" y="3363037"/>
            <a:ext cx="727051" cy="206383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7432" rtlCol="0" anchor="ctr" anchorCtr="1">
            <a:noAutofit/>
          </a:bodyPr>
          <a:lstStyle/>
          <a:p>
            <a:pPr algn="ctr"/>
            <a:r>
              <a:rPr lang="en-US" b="1" cap="small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vocab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A9735-E99C-4130-929C-F186C2CD881A}"/>
              </a:ext>
            </a:extLst>
          </p:cNvPr>
          <p:cNvSpPr txBox="1"/>
          <p:nvPr/>
        </p:nvSpPr>
        <p:spPr>
          <a:xfrm>
            <a:off x="735273" y="3204618"/>
            <a:ext cx="3636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One-hot Vector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76A2E-270B-4923-B531-75B1283CD0FA}"/>
              </a:ext>
            </a:extLst>
          </p:cNvPr>
          <p:cNvSpPr txBox="1"/>
          <p:nvPr/>
        </p:nvSpPr>
        <p:spPr>
          <a:xfrm>
            <a:off x="3026568" y="531540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1800" b="1" i="1" dirty="0">
                <a:latin typeface="Avenir Next LT Pro" panose="020B0504020202020204" pitchFamily="34" charset="0"/>
              </a:rPr>
              <a:t>Only </a:t>
            </a:r>
            <a:r>
              <a:rPr lang="en-US" sz="1800" b="1" i="1" dirty="0" err="1">
                <a:latin typeface="Avenir Next LT Pro" panose="020B0504020202020204" pitchFamily="34" charset="0"/>
              </a:rPr>
              <a:t>j</a:t>
            </a:r>
            <a:r>
              <a:rPr lang="en-US" sz="1800" b="1" i="1" baseline="30000" dirty="0" err="1">
                <a:latin typeface="Avenir Next LT Pro" panose="020B0504020202020204" pitchFamily="34" charset="0"/>
              </a:rPr>
              <a:t>th</a:t>
            </a:r>
            <a:r>
              <a:rPr lang="en-US" sz="1800" b="1" i="1" dirty="0">
                <a:latin typeface="Avenir Next LT Pro" panose="020B0504020202020204" pitchFamily="34" charset="0"/>
              </a:rPr>
              <a:t> entry is 1, all others zero</a:t>
            </a:r>
            <a:endParaRPr lang="en-US" sz="4000" b="1" i="1" dirty="0">
              <a:latin typeface="Avenir Next LT Pro" panose="020B05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BEFA27-483E-49D1-8FFA-739299700F64}"/>
              </a:ext>
            </a:extLst>
          </p:cNvPr>
          <p:cNvCxnSpPr>
            <a:stCxn id="21" idx="0"/>
            <a:endCxn id="17" idx="2"/>
          </p:cNvCxnSpPr>
          <p:nvPr/>
        </p:nvCxnSpPr>
        <p:spPr>
          <a:xfrm flipV="1">
            <a:off x="6095999" y="4897992"/>
            <a:ext cx="2" cy="41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/>
              <p:nvPr/>
            </p:nvSpPr>
            <p:spPr>
              <a:xfrm>
                <a:off x="1006268" y="4286638"/>
                <a:ext cx="411843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68" y="4286638"/>
                <a:ext cx="411843" cy="530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quals 25">
            <a:extLst>
              <a:ext uri="{FF2B5EF4-FFF2-40B4-BE49-F238E27FC236}">
                <a16:creationId xmlns:a16="http://schemas.microsoft.com/office/drawing/2014/main" id="{0DA50DFB-CB7A-4AC1-BDE9-0CA1FD9B1BDE}"/>
              </a:ext>
            </a:extLst>
          </p:cNvPr>
          <p:cNvSpPr/>
          <p:nvPr/>
        </p:nvSpPr>
        <p:spPr>
          <a:xfrm>
            <a:off x="2335627" y="4409874"/>
            <a:ext cx="358219" cy="34874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1900F-450F-4530-A32D-11D3CCCDA883}"/>
                  </a:ext>
                </a:extLst>
              </p:cNvPr>
              <p:cNvSpPr txBox="1"/>
              <p:nvPr/>
            </p:nvSpPr>
            <p:spPr>
              <a:xfrm>
                <a:off x="9279866" y="4675811"/>
                <a:ext cx="902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1900F-450F-4530-A32D-11D3CCCDA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66" y="4675811"/>
                <a:ext cx="90261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AF30E7B-331F-4097-B481-B1212F3C82E1}"/>
              </a:ext>
            </a:extLst>
          </p:cNvPr>
          <p:cNvSpPr txBox="1"/>
          <p:nvPr/>
        </p:nvSpPr>
        <p:spPr>
          <a:xfrm>
            <a:off x="9556541" y="5360261"/>
            <a:ext cx="159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Vocab Size</a:t>
            </a:r>
          </a:p>
        </p:txBody>
      </p:sp>
      <p:pic>
        <p:nvPicPr>
          <p:cNvPr id="9" name="Graphic 8" descr="Arrow: Counter-clockwise curve with solid fill">
            <a:extLst>
              <a:ext uri="{FF2B5EF4-FFF2-40B4-BE49-F238E27FC236}">
                <a16:creationId xmlns:a16="http://schemas.microsoft.com/office/drawing/2014/main" id="{6A3F5CB5-6DD6-4113-A44C-46A92A14E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6357" y="4888361"/>
            <a:ext cx="629119" cy="6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Why Does My Child Wake Up So Early ?">
            <a:extLst>
              <a:ext uri="{FF2B5EF4-FFF2-40B4-BE49-F238E27FC236}">
                <a16:creationId xmlns:a16="http://schemas.microsoft.com/office/drawing/2014/main" id="{E0D8CB6D-D045-4920-A2A8-4ED3F6480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8" r="6388"/>
          <a:stretch/>
        </p:blipFill>
        <p:spPr bwMode="auto">
          <a:xfrm>
            <a:off x="0" y="496573"/>
            <a:ext cx="7747096" cy="53938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12298" name="Picture 10" descr="One of science's most baffling questions? Why we yawn - BBC Future">
            <a:extLst>
              <a:ext uri="{FF2B5EF4-FFF2-40B4-BE49-F238E27FC236}">
                <a16:creationId xmlns:a16="http://schemas.microsoft.com/office/drawing/2014/main" id="{8B03876F-BB8A-40EE-99EC-0053644C6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3"/>
          <a:stretch/>
        </p:blipFill>
        <p:spPr bwMode="auto">
          <a:xfrm>
            <a:off x="5171426" y="496572"/>
            <a:ext cx="7018518" cy="53980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452C4D6-600F-4A0B-A6A1-89A231DEF79E}"/>
              </a:ext>
            </a:extLst>
          </p:cNvPr>
          <p:cNvGrpSpPr/>
          <p:nvPr/>
        </p:nvGrpSpPr>
        <p:grpSpPr>
          <a:xfrm>
            <a:off x="4718800" y="4528049"/>
            <a:ext cx="2783215" cy="2752344"/>
            <a:chOff x="4679069" y="2490299"/>
            <a:chExt cx="2783215" cy="2752344"/>
          </a:xfrm>
        </p:grpSpPr>
        <p:pic>
          <p:nvPicPr>
            <p:cNvPr id="35" name="Graphic 34" descr="Male profile with solid fill">
              <a:extLst>
                <a:ext uri="{FF2B5EF4-FFF2-40B4-BE49-F238E27FC236}">
                  <a16:creationId xmlns:a16="http://schemas.microsoft.com/office/drawing/2014/main" id="{40B97C5C-68C5-482B-B329-A8971D4F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6" name="Graphic 5" descr="Male profile outline">
              <a:extLst>
                <a:ext uri="{FF2B5EF4-FFF2-40B4-BE49-F238E27FC236}">
                  <a16:creationId xmlns:a16="http://schemas.microsoft.com/office/drawing/2014/main" id="{5DE6D7B8-BACB-4FE6-858C-9E76523BC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11996" y="2491327"/>
              <a:ext cx="2750288" cy="275028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3C606-0A92-4677-91D5-DE3F7C5F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Discrete Symbols From a Machine Learning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0DC0A3D-03C0-4B6D-B106-9E3F147657F6}"/>
              </a:ext>
            </a:extLst>
          </p:cNvPr>
          <p:cNvSpPr/>
          <p:nvPr/>
        </p:nvSpPr>
        <p:spPr>
          <a:xfrm>
            <a:off x="2912133" y="1111654"/>
            <a:ext cx="6367733" cy="74974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AD57D-32DD-41BE-AB85-522AC2A4426E}"/>
              </a:ext>
            </a:extLst>
          </p:cNvPr>
          <p:cNvSpPr txBox="1"/>
          <p:nvPr/>
        </p:nvSpPr>
        <p:spPr>
          <a:xfrm>
            <a:off x="2912134" y="1132581"/>
            <a:ext cx="6367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Next LT Pro" panose="020B0504020202020204" pitchFamily="34" charset="0"/>
              </a:rPr>
              <a:t>0, 0, 0, . . ., 0,1,0, … , 0 ,0 ,0 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/>
              <p:nvPr/>
            </p:nvSpPr>
            <p:spPr>
              <a:xfrm>
                <a:off x="1006268" y="1229113"/>
                <a:ext cx="411843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9D6C4D-B694-4797-9B4E-D4C18AE5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68" y="1229113"/>
                <a:ext cx="411843" cy="530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quals 25">
            <a:extLst>
              <a:ext uri="{FF2B5EF4-FFF2-40B4-BE49-F238E27FC236}">
                <a16:creationId xmlns:a16="http://schemas.microsoft.com/office/drawing/2014/main" id="{0DA50DFB-CB7A-4AC1-BDE9-0CA1FD9B1BDE}"/>
              </a:ext>
            </a:extLst>
          </p:cNvPr>
          <p:cNvSpPr/>
          <p:nvPr/>
        </p:nvSpPr>
        <p:spPr>
          <a:xfrm>
            <a:off x="2335627" y="1352349"/>
            <a:ext cx="358219" cy="34874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1900F-450F-4530-A32D-11D3CCCDA883}"/>
                  </a:ext>
                </a:extLst>
              </p:cNvPr>
              <p:cNvSpPr txBox="1"/>
              <p:nvPr/>
            </p:nvSpPr>
            <p:spPr>
              <a:xfrm>
                <a:off x="9279866" y="1618286"/>
                <a:ext cx="9026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C1900F-450F-4530-A32D-11D3CCCDA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66" y="1618286"/>
                <a:ext cx="90261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AF30E7B-331F-4097-B481-B1212F3C82E1}"/>
              </a:ext>
            </a:extLst>
          </p:cNvPr>
          <p:cNvSpPr txBox="1"/>
          <p:nvPr/>
        </p:nvSpPr>
        <p:spPr>
          <a:xfrm>
            <a:off x="9556541" y="2302736"/>
            <a:ext cx="15931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Vocab Size</a:t>
            </a:r>
            <a:b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</a:b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Easily 2,000,000</a:t>
            </a:r>
          </a:p>
        </p:txBody>
      </p:sp>
      <p:pic>
        <p:nvPicPr>
          <p:cNvPr id="9" name="Graphic 8" descr="Arrow: Counter-clockwise curve with solid fill">
            <a:extLst>
              <a:ext uri="{FF2B5EF4-FFF2-40B4-BE49-F238E27FC236}">
                <a16:creationId xmlns:a16="http://schemas.microsoft.com/office/drawing/2014/main" id="{6A3F5CB5-6DD6-4113-A44C-46A92A14E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357" y="1830836"/>
            <a:ext cx="629119" cy="6291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6B53D8-A8AC-4A57-9B45-765F560DF3CA}"/>
              </a:ext>
            </a:extLst>
          </p:cNvPr>
          <p:cNvSpPr txBox="1"/>
          <p:nvPr/>
        </p:nvSpPr>
        <p:spPr>
          <a:xfrm>
            <a:off x="825971" y="3805332"/>
            <a:ext cx="10540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Concern:</a:t>
            </a:r>
            <a:r>
              <a:rPr lang="en-US" sz="2800" dirty="0">
                <a:latin typeface="Avenir Next LT Pro" panose="020B0504020202020204" pitchFamily="34" charset="0"/>
              </a:rPr>
              <a:t> One-hot vectors are </a:t>
            </a:r>
            <a:r>
              <a:rPr lang="en-US" sz="2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large </a:t>
            </a:r>
            <a:r>
              <a:rPr lang="en-US" sz="2800" dirty="0">
                <a:latin typeface="Avenir Next LT Pro" panose="020B0504020202020204" pitchFamily="34" charset="0"/>
              </a:rPr>
              <a:t>and</a:t>
            </a:r>
            <a:r>
              <a:rPr lang="en-US" sz="2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 orthogonal.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6FF273-426D-4868-A247-BD33DC41BC88}"/>
              </a:ext>
            </a:extLst>
          </p:cNvPr>
          <p:cNvSpPr txBox="1"/>
          <p:nvPr/>
        </p:nvSpPr>
        <p:spPr>
          <a:xfrm>
            <a:off x="4880588" y="4944344"/>
            <a:ext cx="2430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Going to have to learn lots of parameters if</a:t>
            </a:r>
            <a:b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</a:b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we train a model</a:t>
            </a:r>
          </a:p>
        </p:txBody>
      </p:sp>
      <p:pic>
        <p:nvPicPr>
          <p:cNvPr id="27" name="Graphic 26" descr="Arrow: Counter-clockwise curve with solid fill">
            <a:extLst>
              <a:ext uri="{FF2B5EF4-FFF2-40B4-BE49-F238E27FC236}">
                <a16:creationId xmlns:a16="http://schemas.microsoft.com/office/drawing/2014/main" id="{3D498C19-E9E8-409D-985C-D9313AAB7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868488" y="4328552"/>
            <a:ext cx="629119" cy="629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BFDA66-246A-43B1-803D-6C9C20679D2F}"/>
              </a:ext>
            </a:extLst>
          </p:cNvPr>
          <p:cNvSpPr txBox="1"/>
          <p:nvPr/>
        </p:nvSpPr>
        <p:spPr>
          <a:xfrm>
            <a:off x="7818308" y="4944344"/>
            <a:ext cx="2204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</a:pP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No good notion of similarity</a:t>
            </a:r>
          </a:p>
        </p:txBody>
      </p:sp>
      <p:pic>
        <p:nvPicPr>
          <p:cNvPr id="18" name="Graphic 17" descr="Arrow: Counter-clockwise curve with solid fill">
            <a:extLst>
              <a:ext uri="{FF2B5EF4-FFF2-40B4-BE49-F238E27FC236}">
                <a16:creationId xmlns:a16="http://schemas.microsoft.com/office/drawing/2014/main" id="{1314CC7D-BC26-4B18-9F19-D1AE84671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181" y="4397618"/>
            <a:ext cx="629119" cy="6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Discrete Symbols From a Machine Learning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FBADCA-7A72-4C54-952F-F480795E8E49}"/>
              </a:ext>
            </a:extLst>
          </p:cNvPr>
          <p:cNvGrpSpPr/>
          <p:nvPr/>
        </p:nvGrpSpPr>
        <p:grpSpPr>
          <a:xfrm>
            <a:off x="2831997" y="1111654"/>
            <a:ext cx="6528007" cy="749741"/>
            <a:chOff x="1006268" y="1111654"/>
            <a:chExt cx="6528007" cy="749741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60DC0A3D-03C0-4B6D-B106-9E3F147657F6}"/>
                </a:ext>
              </a:extLst>
            </p:cNvPr>
            <p:cNvSpPr/>
            <p:nvPr/>
          </p:nvSpPr>
          <p:spPr>
            <a:xfrm>
              <a:off x="2912133" y="1111654"/>
              <a:ext cx="4622141" cy="749741"/>
            </a:xfrm>
            <a:prstGeom prst="bracketPair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D57D-32DD-41BE-AB85-522AC2A4426E}"/>
                </a:ext>
              </a:extLst>
            </p:cNvPr>
            <p:cNvSpPr txBox="1"/>
            <p:nvPr/>
          </p:nvSpPr>
          <p:spPr>
            <a:xfrm>
              <a:off x="2912134" y="1132581"/>
              <a:ext cx="46221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Avenir Next LT Pro" panose="020B0504020202020204" pitchFamily="34" charset="0"/>
                </a:rPr>
                <a:t>0, 0, 0, 0,1,0,0 ,0 ,0 </a:t>
              </a:r>
              <a:endParaRPr 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9D6C4D-B694-4797-9B4E-D4C18AE55093}"/>
                    </a:ext>
                  </a:extLst>
                </p:cNvPr>
                <p:cNvSpPr txBox="1"/>
                <p:nvPr/>
              </p:nvSpPr>
              <p:spPr>
                <a:xfrm>
                  <a:off x="1006268" y="1229113"/>
                  <a:ext cx="1070549" cy="485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𝑚𝑜𝑡𝑒𝑙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9D6C4D-B694-4797-9B4E-D4C18AE55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68" y="1229113"/>
                  <a:ext cx="1070549" cy="4859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quals 25">
              <a:extLst>
                <a:ext uri="{FF2B5EF4-FFF2-40B4-BE49-F238E27FC236}">
                  <a16:creationId xmlns:a16="http://schemas.microsoft.com/office/drawing/2014/main" id="{0DA50DFB-CB7A-4AC1-BDE9-0CA1FD9B1BDE}"/>
                </a:ext>
              </a:extLst>
            </p:cNvPr>
            <p:cNvSpPr/>
            <p:nvPr/>
          </p:nvSpPr>
          <p:spPr>
            <a:xfrm>
              <a:off x="2335627" y="1352349"/>
              <a:ext cx="358219" cy="348741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7B8331-093C-48B7-A0B1-25C7404932F2}"/>
              </a:ext>
            </a:extLst>
          </p:cNvPr>
          <p:cNvGrpSpPr/>
          <p:nvPr/>
        </p:nvGrpSpPr>
        <p:grpSpPr>
          <a:xfrm>
            <a:off x="2831997" y="2726770"/>
            <a:ext cx="6528007" cy="749741"/>
            <a:chOff x="1006268" y="2726770"/>
            <a:chExt cx="6528007" cy="749741"/>
          </a:xfrm>
        </p:grpSpPr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3C8843D3-A179-4D06-B107-223904979D06}"/>
                </a:ext>
              </a:extLst>
            </p:cNvPr>
            <p:cNvSpPr/>
            <p:nvPr/>
          </p:nvSpPr>
          <p:spPr>
            <a:xfrm>
              <a:off x="2912133" y="2726770"/>
              <a:ext cx="4622141" cy="749741"/>
            </a:xfrm>
            <a:prstGeom prst="bracketPair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A6C7E9-0B04-40B7-9760-B99535486B7B}"/>
                </a:ext>
              </a:extLst>
            </p:cNvPr>
            <p:cNvSpPr txBox="1"/>
            <p:nvPr/>
          </p:nvSpPr>
          <p:spPr>
            <a:xfrm>
              <a:off x="2912134" y="2747697"/>
              <a:ext cx="46221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Avenir Next LT Pro" panose="020B0504020202020204" pitchFamily="34" charset="0"/>
                </a:rPr>
                <a:t>1, 0, 0, 0,0,0,0 ,0 ,0 </a:t>
              </a:r>
              <a:endParaRPr 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966678-DA41-49F4-A8F9-C9301B02ECA2}"/>
                    </a:ext>
                  </a:extLst>
                </p:cNvPr>
                <p:cNvSpPr txBox="1"/>
                <p:nvPr/>
              </p:nvSpPr>
              <p:spPr>
                <a:xfrm>
                  <a:off x="1006268" y="2844229"/>
                  <a:ext cx="988797" cy="485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h𝑜𝑡𝑒𝑙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966678-DA41-49F4-A8F9-C9301B02E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68" y="2844229"/>
                  <a:ext cx="988797" cy="48596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Equals 17">
              <a:extLst>
                <a:ext uri="{FF2B5EF4-FFF2-40B4-BE49-F238E27FC236}">
                  <a16:creationId xmlns:a16="http://schemas.microsoft.com/office/drawing/2014/main" id="{3EC2A36D-319F-4401-BEF1-3088392B319A}"/>
                </a:ext>
              </a:extLst>
            </p:cNvPr>
            <p:cNvSpPr/>
            <p:nvPr/>
          </p:nvSpPr>
          <p:spPr>
            <a:xfrm>
              <a:off x="2335627" y="2967465"/>
              <a:ext cx="358219" cy="348741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F809EB-0282-4FE2-A62D-164442DA1D1C}"/>
              </a:ext>
            </a:extLst>
          </p:cNvPr>
          <p:cNvGrpSpPr/>
          <p:nvPr/>
        </p:nvGrpSpPr>
        <p:grpSpPr>
          <a:xfrm>
            <a:off x="2831997" y="4539495"/>
            <a:ext cx="6528007" cy="749741"/>
            <a:chOff x="1006267" y="4539495"/>
            <a:chExt cx="6528007" cy="749741"/>
          </a:xfrm>
        </p:grpSpPr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F90C21BE-BC2E-4278-9A3E-9A4A315280DC}"/>
                </a:ext>
              </a:extLst>
            </p:cNvPr>
            <p:cNvSpPr/>
            <p:nvPr/>
          </p:nvSpPr>
          <p:spPr>
            <a:xfrm>
              <a:off x="2912132" y="4539495"/>
              <a:ext cx="4622141" cy="749741"/>
            </a:xfrm>
            <a:prstGeom prst="bracketPair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8F2299-E084-45D0-BDE9-62FBB5728F83}"/>
                </a:ext>
              </a:extLst>
            </p:cNvPr>
            <p:cNvSpPr txBox="1"/>
            <p:nvPr/>
          </p:nvSpPr>
          <p:spPr>
            <a:xfrm>
              <a:off x="2912133" y="4560422"/>
              <a:ext cx="462214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Avenir Next LT Pro" panose="020B0504020202020204" pitchFamily="34" charset="0"/>
                </a:rPr>
                <a:t>0, 0, 0, 0,0,0,0 ,1 ,0 </a:t>
              </a:r>
              <a:endParaRPr 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2BC1CE-BE48-400B-992C-428FA479AF8E}"/>
                    </a:ext>
                  </a:extLst>
                </p:cNvPr>
                <p:cNvSpPr txBox="1"/>
                <p:nvPr/>
              </p:nvSpPr>
              <p:spPr>
                <a:xfrm>
                  <a:off x="1006267" y="4656954"/>
                  <a:ext cx="968342" cy="485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𝑏𝑎𝑛𝑘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2BC1CE-BE48-400B-992C-428FA479A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67" y="4656954"/>
                  <a:ext cx="968342" cy="4859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quals 26">
              <a:extLst>
                <a:ext uri="{FF2B5EF4-FFF2-40B4-BE49-F238E27FC236}">
                  <a16:creationId xmlns:a16="http://schemas.microsoft.com/office/drawing/2014/main" id="{0DBA5166-4F4F-4C58-90D2-C1C905A0E6BF}"/>
                </a:ext>
              </a:extLst>
            </p:cNvPr>
            <p:cNvSpPr/>
            <p:nvPr/>
          </p:nvSpPr>
          <p:spPr>
            <a:xfrm>
              <a:off x="2335626" y="4780190"/>
              <a:ext cx="358219" cy="348741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795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67ADD-7DE9-4E0F-B2B7-D665963CE0A5}"/>
              </a:ext>
            </a:extLst>
          </p:cNvPr>
          <p:cNvSpPr txBox="1"/>
          <p:nvPr/>
        </p:nvSpPr>
        <p:spPr>
          <a:xfrm>
            <a:off x="679485" y="743175"/>
            <a:ext cx="10540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Idea: </a:t>
            </a:r>
            <a:r>
              <a:rPr lang="en-US" sz="2800" dirty="0">
                <a:latin typeface="Avenir Next LT Pro" panose="020B0504020202020204" pitchFamily="34" charset="0"/>
              </a:rPr>
              <a:t>Learn a continuous vector for each word that captures things like similarity between words.</a:t>
            </a:r>
            <a:endParaRPr lang="en-US" sz="2800" b="1" dirty="0">
              <a:latin typeface="Avenir Next LT Pro" panose="020B05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D134B-C471-4AE3-B5E2-1EBB125F1746}"/>
              </a:ext>
            </a:extLst>
          </p:cNvPr>
          <p:cNvGrpSpPr/>
          <p:nvPr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170D326-D06F-4364-8F6A-53945188B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" t="-8964" r="5141" b="14034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5336010-42ED-48D3-829D-77FAE66B28C6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39ACA17-17E9-43C7-9923-C07774A549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" t="-8964" r="5141" b="14034"/>
            <a:stretch/>
          </p:blipFill>
          <p:spPr>
            <a:xfrm>
              <a:off x="5787877" y="317953"/>
              <a:ext cx="626648" cy="629896"/>
            </a:xfrm>
            <a:prstGeom prst="ellipse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378192-AC22-4DB4-BEA3-E85E0263C130}"/>
              </a:ext>
            </a:extLst>
          </p:cNvPr>
          <p:cNvSpPr txBox="1"/>
          <p:nvPr/>
        </p:nvSpPr>
        <p:spPr>
          <a:xfrm>
            <a:off x="2914368" y="3058443"/>
            <a:ext cx="8305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sz="2800" dirty="0">
                <a:latin typeface="Avenir Next LT Pro" panose="020B0504020202020204" pitchFamily="34" charset="0"/>
              </a:rPr>
              <a:t>The distributional hypothesis and learning continuous word-vectors with word2vec</a:t>
            </a:r>
            <a:endParaRPr lang="en-US" sz="28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EEF01-6E32-4686-AAA2-085E4A73A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6EB425D-86CF-426B-B2A3-DD0B22C5F525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i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be a real-valued matrix and consider the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i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? </a:t>
                </a:r>
                <a:r>
                  <a:rPr lang="en-US" sz="1100" dirty="0">
                    <a:latin typeface="Avenir Next LT Pro" panose="020B0504020202020204" pitchFamily="34" charset="0"/>
                  </a:rPr>
                  <a:t>( j is 1 indexed )</a:t>
                </a: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457200" indent="-457200">
                  <a:buAutoNum type="arabicParenR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457200" indent="-457200">
                  <a:buAutoNum type="arabicParenR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457200" indent="-457200">
                  <a:buAutoNum type="arabicParenR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How can you describe the computation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more simply?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6EB425D-86CF-426B-B2A3-DD0B22C5F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73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1DB3445-2D16-46E6-AC75-8832B6FB2C13}"/>
              </a:ext>
            </a:extLst>
          </p:cNvPr>
          <p:cNvGrpSpPr/>
          <p:nvPr/>
        </p:nvGrpSpPr>
        <p:grpSpPr>
          <a:xfrm>
            <a:off x="424308" y="2509250"/>
            <a:ext cx="2752344" cy="2752344"/>
            <a:chOff x="4679069" y="2490299"/>
            <a:chExt cx="2752344" cy="2752344"/>
          </a:xfrm>
        </p:grpSpPr>
        <p:pic>
          <p:nvPicPr>
            <p:cNvPr id="12" name="Graphic 11" descr="Male profile with solid fill">
              <a:extLst>
                <a:ext uri="{FF2B5EF4-FFF2-40B4-BE49-F238E27FC236}">
                  <a16:creationId xmlns:a16="http://schemas.microsoft.com/office/drawing/2014/main" id="{EC7FD77E-2C9B-426B-BE85-97F45E2CD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13" name="Graphic 12" descr="Male profile outline">
              <a:extLst>
                <a:ext uri="{FF2B5EF4-FFF2-40B4-BE49-F238E27FC236}">
                  <a16:creationId xmlns:a16="http://schemas.microsoft.com/office/drawing/2014/main" id="{52F3B083-3A66-4245-BD2E-BC2D9101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0097" y="2491327"/>
              <a:ext cx="2750288" cy="2750288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12292" name="Picture 4" descr="Google Home Hands-free help from the Google Assistant at Crutchfield">
            <a:extLst>
              <a:ext uri="{FF2B5EF4-FFF2-40B4-BE49-F238E27FC236}">
                <a16:creationId xmlns:a16="http://schemas.microsoft.com/office/drawing/2014/main" id="{DE030595-3FE8-4FAE-9524-7B495CDE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26" y="2715310"/>
            <a:ext cx="2210464" cy="23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mazon Echo Dot Smart Speaker with Alexa - Black | Accessories at T-Mobile  for Business">
            <a:extLst>
              <a:ext uri="{FF2B5EF4-FFF2-40B4-BE49-F238E27FC236}">
                <a16:creationId xmlns:a16="http://schemas.microsoft.com/office/drawing/2014/main" id="{5A35ACE0-C54A-4353-AE65-C7B21F02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482" y="3886449"/>
            <a:ext cx="1870735" cy="18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C8FA2C87-BD0E-46A1-863E-0FFA3ABE51BE}"/>
              </a:ext>
            </a:extLst>
          </p:cNvPr>
          <p:cNvSpPr/>
          <p:nvPr/>
        </p:nvSpPr>
        <p:spPr>
          <a:xfrm>
            <a:off x="1587845" y="1680309"/>
            <a:ext cx="7758174" cy="830997"/>
          </a:xfrm>
          <a:prstGeom prst="wedgeRoundRectCallout">
            <a:avLst>
              <a:gd name="adj1" fmla="val -40489"/>
              <a:gd name="adj2" fmla="val 11623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latin typeface="Avenir Next LT Pro" panose="020B0504020202020204" pitchFamily="34" charset="0"/>
            </a:endParaRPr>
          </a:p>
        </p:txBody>
      </p:sp>
      <p:pic>
        <p:nvPicPr>
          <p:cNvPr id="30" name="Picture 6" descr="upload-2-1608001178-recording-2.m4a.wav">
            <a:extLst>
              <a:ext uri="{FF2B5EF4-FFF2-40B4-BE49-F238E27FC236}">
                <a16:creationId xmlns:a16="http://schemas.microsoft.com/office/drawing/2014/main" id="{EA9A6A17-F971-4A7A-A61C-B28AB16A3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7" t="33309" r="15863" b="31693"/>
          <a:stretch/>
        </p:blipFill>
        <p:spPr bwMode="auto">
          <a:xfrm>
            <a:off x="1801508" y="1763844"/>
            <a:ext cx="7364643" cy="6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0681DBB4-4A19-4893-BB86-ADC82B47E638}"/>
              </a:ext>
            </a:extLst>
          </p:cNvPr>
          <p:cNvSpPr/>
          <p:nvPr/>
        </p:nvSpPr>
        <p:spPr>
          <a:xfrm>
            <a:off x="5585068" y="2694044"/>
            <a:ext cx="586333" cy="621416"/>
          </a:xfrm>
          <a:prstGeom prst="downArrow">
            <a:avLst/>
          </a:prstGeom>
          <a:solidFill>
            <a:srgbClr val="D73F0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F7143-F481-4E6F-9605-1BF63CE4D048}"/>
              </a:ext>
            </a:extLst>
          </p:cNvPr>
          <p:cNvSpPr txBox="1"/>
          <p:nvPr/>
        </p:nvSpPr>
        <p:spPr>
          <a:xfrm>
            <a:off x="2808083" y="3581761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Play songs by The Mountain Goats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CF3FC4-6ACF-4E2D-BC9A-2138F00584D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Speech Recognition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FF49DB-ABC0-44AB-B403-46B2FC0E4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9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peccygeekgrrl">
            <a:extLst>
              <a:ext uri="{FF2B5EF4-FFF2-40B4-BE49-F238E27FC236}">
                <a16:creationId xmlns:a16="http://schemas.microsoft.com/office/drawing/2014/main" id="{4B30D4EB-6357-4B19-9DFF-DF973A57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65" y="4220141"/>
            <a:ext cx="549843" cy="5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12292" name="Picture 4" descr="Google Home Hands-free help from the Google Assistant at Crutchfield">
            <a:extLst>
              <a:ext uri="{FF2B5EF4-FFF2-40B4-BE49-F238E27FC236}">
                <a16:creationId xmlns:a16="http://schemas.microsoft.com/office/drawing/2014/main" id="{DE030595-3FE8-4FAE-9524-7B495CDEB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26" y="2715310"/>
            <a:ext cx="2210464" cy="23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mazon Echo Dot Smart Speaker with Alexa - Black | Accessories at T-Mobile  for Business">
            <a:extLst>
              <a:ext uri="{FF2B5EF4-FFF2-40B4-BE49-F238E27FC236}">
                <a16:creationId xmlns:a16="http://schemas.microsoft.com/office/drawing/2014/main" id="{5A35ACE0-C54A-4353-AE65-C7B21F02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482" y="3886449"/>
            <a:ext cx="1870735" cy="18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Male profile outline">
            <a:extLst>
              <a:ext uri="{FF2B5EF4-FFF2-40B4-BE49-F238E27FC236}">
                <a16:creationId xmlns:a16="http://schemas.microsoft.com/office/drawing/2014/main" id="{5DE6D7B8-BACB-4FE6-858C-9E76523B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364" y="2511306"/>
            <a:ext cx="2750288" cy="2750288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C8FA2C87-BD0E-46A1-863E-0FFA3ABE51BE}"/>
              </a:ext>
            </a:extLst>
          </p:cNvPr>
          <p:cNvSpPr/>
          <p:nvPr/>
        </p:nvSpPr>
        <p:spPr>
          <a:xfrm>
            <a:off x="1587845" y="1680309"/>
            <a:ext cx="7758174" cy="830997"/>
          </a:xfrm>
          <a:prstGeom prst="wedgeRoundRectCallout">
            <a:avLst>
              <a:gd name="adj1" fmla="val -40489"/>
              <a:gd name="adj2" fmla="val 11623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b="1" dirty="0">
              <a:latin typeface="Avenir Next LT Pro" panose="020B0504020202020204" pitchFamily="34" charset="0"/>
            </a:endParaRPr>
          </a:p>
        </p:txBody>
      </p:sp>
      <p:pic>
        <p:nvPicPr>
          <p:cNvPr id="30" name="Picture 6" descr="upload-2-1608001178-recording-2.m4a.wav">
            <a:extLst>
              <a:ext uri="{FF2B5EF4-FFF2-40B4-BE49-F238E27FC236}">
                <a16:creationId xmlns:a16="http://schemas.microsoft.com/office/drawing/2014/main" id="{EA9A6A17-F971-4A7A-A61C-B28AB16A3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7" t="33309" r="15863" b="31693"/>
          <a:stretch/>
        </p:blipFill>
        <p:spPr bwMode="auto">
          <a:xfrm>
            <a:off x="1801508" y="1763844"/>
            <a:ext cx="7364643" cy="6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0681DBB4-4A19-4893-BB86-ADC82B47E638}"/>
              </a:ext>
            </a:extLst>
          </p:cNvPr>
          <p:cNvSpPr/>
          <p:nvPr/>
        </p:nvSpPr>
        <p:spPr>
          <a:xfrm>
            <a:off x="5585068" y="2694044"/>
            <a:ext cx="586333" cy="621416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F7143-F481-4E6F-9605-1BF63CE4D048}"/>
              </a:ext>
            </a:extLst>
          </p:cNvPr>
          <p:cNvSpPr txBox="1"/>
          <p:nvPr/>
        </p:nvSpPr>
        <p:spPr>
          <a:xfrm>
            <a:off x="2808083" y="3581761"/>
            <a:ext cx="6140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Play songs by The Mountain Goats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CF3FC4-6ACF-4E2D-BC9A-2138F00584D2}"/>
              </a:ext>
            </a:extLst>
          </p:cNvPr>
          <p:cNvSpPr/>
          <p:nvPr/>
        </p:nvSpPr>
        <p:spPr>
          <a:xfrm>
            <a:off x="128651" y="599748"/>
            <a:ext cx="3996781" cy="469066"/>
          </a:xfrm>
          <a:prstGeom prst="roundRect">
            <a:avLst>
              <a:gd name="adj" fmla="val 5000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Semantic Parsing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E3B6ED6-82B1-4CFF-8DD3-DA886EDC9DAF}"/>
              </a:ext>
            </a:extLst>
          </p:cNvPr>
          <p:cNvSpPr/>
          <p:nvPr/>
        </p:nvSpPr>
        <p:spPr>
          <a:xfrm>
            <a:off x="5585068" y="4454247"/>
            <a:ext cx="586333" cy="621416"/>
          </a:xfrm>
          <a:prstGeom prst="downArrow">
            <a:avLst/>
          </a:prstGeom>
          <a:solidFill>
            <a:srgbClr val="D73F0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8E54B-E08F-414A-A92F-369071561AB9}"/>
              </a:ext>
            </a:extLst>
          </p:cNvPr>
          <p:cNvSpPr txBox="1"/>
          <p:nvPr/>
        </p:nvSpPr>
        <p:spPr>
          <a:xfrm>
            <a:off x="2137688" y="5526351"/>
            <a:ext cx="7916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play( </a:t>
            </a:r>
            <a:r>
              <a:rPr lang="en-US" sz="2400" b="1" dirty="0" err="1">
                <a:latin typeface="Avenir Next LT Pro" panose="020B0504020202020204" pitchFamily="34" charset="0"/>
              </a:rPr>
              <a:t>playlist_by_artist</a:t>
            </a:r>
            <a:r>
              <a:rPr lang="en-US" sz="2400" b="1" dirty="0">
                <a:latin typeface="Avenir Next LT Pro" panose="020B0504020202020204" pitchFamily="34" charset="0"/>
              </a:rPr>
              <a:t>(“The Mountain Goats”))</a:t>
            </a:r>
          </a:p>
        </p:txBody>
      </p:sp>
      <p:pic>
        <p:nvPicPr>
          <p:cNvPr id="13" name="Graphic 12" descr="Music notes with solid fill">
            <a:extLst>
              <a:ext uri="{FF2B5EF4-FFF2-40B4-BE49-F238E27FC236}">
                <a16:creationId xmlns:a16="http://schemas.microsoft.com/office/drawing/2014/main" id="{85832BFF-E263-45CD-B9BE-8F0684453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4705" y="2692528"/>
            <a:ext cx="1413892" cy="1413892"/>
          </a:xfrm>
          <a:prstGeom prst="rect">
            <a:avLst/>
          </a:prstGeom>
        </p:spPr>
      </p:pic>
      <p:pic>
        <p:nvPicPr>
          <p:cNvPr id="14" name="Graphic 13" descr="Music note with solid fill">
            <a:extLst>
              <a:ext uri="{FF2B5EF4-FFF2-40B4-BE49-F238E27FC236}">
                <a16:creationId xmlns:a16="http://schemas.microsoft.com/office/drawing/2014/main" id="{3D884DBA-7D9B-4B82-BAD4-94FA0D598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6056" y="2948671"/>
            <a:ext cx="1413892" cy="14138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77FCC0-7419-45F7-AD8E-6BB04ED45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 descr="Email outline">
            <a:extLst>
              <a:ext uri="{FF2B5EF4-FFF2-40B4-BE49-F238E27FC236}">
                <a16:creationId xmlns:a16="http://schemas.microsoft.com/office/drawing/2014/main" id="{8C51A65D-7BB4-4A3F-B579-ED680649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325" y="3461416"/>
            <a:ext cx="914400" cy="914400"/>
          </a:xfrm>
          <a:prstGeom prst="rect">
            <a:avLst/>
          </a:prstGeom>
        </p:spPr>
      </p:pic>
      <p:pic>
        <p:nvPicPr>
          <p:cNvPr id="29" name="Graphic 28" descr="Email outline">
            <a:extLst>
              <a:ext uri="{FF2B5EF4-FFF2-40B4-BE49-F238E27FC236}">
                <a16:creationId xmlns:a16="http://schemas.microsoft.com/office/drawing/2014/main" id="{99D7F401-E602-457F-938E-470CE4F90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697" y="1419932"/>
            <a:ext cx="914400" cy="914400"/>
          </a:xfrm>
          <a:prstGeom prst="rect">
            <a:avLst/>
          </a:prstGeom>
        </p:spPr>
      </p:pic>
      <p:pic>
        <p:nvPicPr>
          <p:cNvPr id="28" name="Picture 6" descr="SPAM® – The Untarnishable Meat - Stites &amp; Harbison">
            <a:extLst>
              <a:ext uri="{FF2B5EF4-FFF2-40B4-BE49-F238E27FC236}">
                <a16:creationId xmlns:a16="http://schemas.microsoft.com/office/drawing/2014/main" id="{07583410-FFAA-49D8-84A5-04BD3EE6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60" y="3135567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664DBD7-7573-4CF0-A4CB-26F53DE8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</p:spPr>
        <p:txBody>
          <a:bodyPr/>
          <a:lstStyle/>
          <a:p>
            <a:r>
              <a:rPr lang="en-US" dirty="0"/>
              <a:t>NLP Applications In Your Daily Life</a:t>
            </a:r>
          </a:p>
        </p:txBody>
      </p:sp>
      <p:pic>
        <p:nvPicPr>
          <p:cNvPr id="24" name="Picture 6" descr="SPAM® – The Untarnishable Meat - Stites &amp; Harbison">
            <a:extLst>
              <a:ext uri="{FF2B5EF4-FFF2-40B4-BE49-F238E27FC236}">
                <a16:creationId xmlns:a16="http://schemas.microsoft.com/office/drawing/2014/main" id="{D75168A9-2356-4B77-A840-F92916CF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4" y="3229737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E55FCF44-D6C7-4A6E-9E21-D468EF05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267" y="2423668"/>
            <a:ext cx="914400" cy="914400"/>
          </a:xfrm>
          <a:prstGeom prst="rect">
            <a:avLst/>
          </a:prstGeom>
        </p:spPr>
      </p:pic>
      <p:pic>
        <p:nvPicPr>
          <p:cNvPr id="17414" name="Picture 6" descr="SPAM® – The Untarnishable Meat - Stites &amp; Harbison">
            <a:extLst>
              <a:ext uri="{FF2B5EF4-FFF2-40B4-BE49-F238E27FC236}">
                <a16:creationId xmlns:a16="http://schemas.microsoft.com/office/drawing/2014/main" id="{0F1215A9-11C4-4438-B881-FA02ABE1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67" y="3429000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SPAM® – The Untarnishable Meat - Stites &amp; Harbison">
            <a:extLst>
              <a:ext uri="{FF2B5EF4-FFF2-40B4-BE49-F238E27FC236}">
                <a16:creationId xmlns:a16="http://schemas.microsoft.com/office/drawing/2014/main" id="{BA4D6987-EF2F-4E32-9474-154F1A18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11" y="1773866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PAM® – The Untarnishable Meat - Stites &amp; Harbison">
            <a:extLst>
              <a:ext uri="{FF2B5EF4-FFF2-40B4-BE49-F238E27FC236}">
                <a16:creationId xmlns:a16="http://schemas.microsoft.com/office/drawing/2014/main" id="{A4293F1E-04A3-4D6E-9FFA-0F06D7BA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78" y="245585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SPAM® – The Untarnishable Meat - Stites &amp; Harbison">
            <a:extLst>
              <a:ext uri="{FF2B5EF4-FFF2-40B4-BE49-F238E27FC236}">
                <a16:creationId xmlns:a16="http://schemas.microsoft.com/office/drawing/2014/main" id="{9A7CD096-EEFF-4068-858B-DD606E19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444" l="4000" r="96000">
                        <a14:foregroundMark x1="4000" y1="12222" x2="30222" y2="12667"/>
                        <a14:foregroundMark x1="30222" y1="12667" x2="83778" y2="10222"/>
                        <a14:foregroundMark x1="83778" y1="10222" x2="89778" y2="11778"/>
                        <a14:foregroundMark x1="79333" y1="5111" x2="62222" y2="14667"/>
                        <a14:foregroundMark x1="95111" y1="12444" x2="96222" y2="15111"/>
                        <a14:foregroundMark x1="6667" y1="30444" x2="8889" y2="46444"/>
                        <a14:foregroundMark x1="5556" y1="72000" x2="14889" y2="81333"/>
                        <a14:foregroundMark x1="12222" y1="91333" x2="30444" y2="88667"/>
                        <a14:foregroundMark x1="16889" y1="93778" x2="23556" y2="94444"/>
                        <a14:foregroundMark x1="6000" y1="64444" x2="10222" y2="28222"/>
                        <a14:foregroundMark x1="4667" y1="58222" x2="6000" y2="27333"/>
                        <a14:foregroundMark x1="5556" y1="28222" x2="4667" y2="27111"/>
                        <a14:foregroundMark x1="4889" y1="78000" x2="4667" y2="8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500" y="1690576"/>
            <a:ext cx="2031857" cy="2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 descr="Computer outline">
            <a:extLst>
              <a:ext uri="{FF2B5EF4-FFF2-40B4-BE49-F238E27FC236}">
                <a16:creationId xmlns:a16="http://schemas.microsoft.com/office/drawing/2014/main" id="{1F629506-16EC-41C1-B909-680391E1F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7400" y="1682157"/>
            <a:ext cx="2986771" cy="29867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C801F19-32D8-4B69-8A94-886108EB6D95}"/>
              </a:ext>
            </a:extLst>
          </p:cNvPr>
          <p:cNvGrpSpPr/>
          <p:nvPr/>
        </p:nvGrpSpPr>
        <p:grpSpPr>
          <a:xfrm>
            <a:off x="424308" y="2509250"/>
            <a:ext cx="2752344" cy="2752344"/>
            <a:chOff x="4679069" y="2490299"/>
            <a:chExt cx="2752344" cy="2752344"/>
          </a:xfrm>
        </p:grpSpPr>
        <p:pic>
          <p:nvPicPr>
            <p:cNvPr id="40" name="Graphic 39" descr="Male profile with solid fill">
              <a:extLst>
                <a:ext uri="{FF2B5EF4-FFF2-40B4-BE49-F238E27FC236}">
                  <a16:creationId xmlns:a16="http://schemas.microsoft.com/office/drawing/2014/main" id="{C1FF74CC-3FCF-4C61-B261-13310BA9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79069" y="2490299"/>
              <a:ext cx="2752344" cy="2752344"/>
            </a:xfrm>
            <a:prstGeom prst="rect">
              <a:avLst/>
            </a:prstGeom>
          </p:spPr>
        </p:pic>
        <p:pic>
          <p:nvPicPr>
            <p:cNvPr id="41" name="Graphic 40" descr="Male profile outline">
              <a:extLst>
                <a:ext uri="{FF2B5EF4-FFF2-40B4-BE49-F238E27FC236}">
                  <a16:creationId xmlns:a16="http://schemas.microsoft.com/office/drawing/2014/main" id="{E47BB3C5-55DF-4E2F-97A8-E25EEC17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0097" y="2491327"/>
              <a:ext cx="2750288" cy="2750288"/>
            </a:xfrm>
            <a:prstGeom prst="rect">
              <a:avLst/>
            </a:prstGeom>
          </p:spPr>
        </p:pic>
      </p:grpSp>
      <p:pic>
        <p:nvPicPr>
          <p:cNvPr id="42" name="Picture 4" descr="History of Gmail - Wikipedia">
            <a:extLst>
              <a:ext uri="{FF2B5EF4-FFF2-40B4-BE49-F238E27FC236}">
                <a16:creationId xmlns:a16="http://schemas.microsoft.com/office/drawing/2014/main" id="{70D274B3-3358-4A24-B519-711F4F94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07" y="2622865"/>
            <a:ext cx="852448" cy="6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speccygeekgrrl">
            <a:extLst>
              <a:ext uri="{FF2B5EF4-FFF2-40B4-BE49-F238E27FC236}">
                <a16:creationId xmlns:a16="http://schemas.microsoft.com/office/drawing/2014/main" id="{2AC605FF-B482-4B04-8FB8-817005709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65" y="4220141"/>
            <a:ext cx="549843" cy="5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CF1E2-8D3C-4010-82C3-E353A72E3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U" id="{4F016F09-B121-425F-9FBF-A1B42B7D8626}" vid="{62EBE086-2923-4AAB-8EFD-1E29181E8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OSU</Template>
  <TotalTime>8541</TotalTime>
  <Words>2792</Words>
  <Application>Microsoft Office PowerPoint</Application>
  <PresentationFormat>Widescreen</PresentationFormat>
  <Paragraphs>463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Arial Nova Light</vt:lpstr>
      <vt:lpstr>Avenir Book</vt:lpstr>
      <vt:lpstr>Avenir Next LT Pro</vt:lpstr>
      <vt:lpstr>Calibri</vt:lpstr>
      <vt:lpstr>Cambria Math</vt:lpstr>
      <vt:lpstr>OSU</vt:lpstr>
      <vt:lpstr>Natural Language Processing With Deep Learning</vt:lpstr>
      <vt:lpstr>PowerPoint Presentation</vt:lpstr>
      <vt:lpstr>CS539 – Natural Language Processing with Deep Learning Overview</vt:lpstr>
      <vt:lpstr>Natural Language Processing</vt:lpstr>
      <vt:lpstr>Intellectual Heritage of NLP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NLP Applications In Your Daily Life</vt:lpstr>
      <vt:lpstr>Still not convinced? Do you like $$?</vt:lpstr>
      <vt:lpstr>Why is Natural Language Processing difficult?</vt:lpstr>
      <vt:lpstr>Examples of Ambiguity in English</vt:lpstr>
      <vt:lpstr>Examples of Ambiguity in English</vt:lpstr>
      <vt:lpstr>Examples of Ambiguity in English</vt:lpstr>
      <vt:lpstr>Examples of Ambiguity in English</vt:lpstr>
      <vt:lpstr>Examples of Ambiguity in English</vt:lpstr>
      <vt:lpstr>Examples of Ambiguity in English</vt:lpstr>
      <vt:lpstr>Examples of Ambiguity in English</vt:lpstr>
      <vt:lpstr>Examples of Ambiguity in English</vt:lpstr>
      <vt:lpstr>PowerPoint Presentation</vt:lpstr>
      <vt:lpstr>How do humans deal with this ambiguity?</vt:lpstr>
      <vt:lpstr>Deep Learning</vt:lpstr>
      <vt:lpstr>Deep Learning’s Impact on NLP</vt:lpstr>
      <vt:lpstr>Deep Learning’s Impact on NLP</vt:lpstr>
      <vt:lpstr>Deep Learning’s Impact on NLP</vt:lpstr>
      <vt:lpstr>PowerPoint Presentation</vt:lpstr>
      <vt:lpstr>CS539 – Natural Language Processing with Deep Learning Overview</vt:lpstr>
      <vt:lpstr>CS539 – Natural Language Processing with Deep Learning Overview</vt:lpstr>
      <vt:lpstr>CS539 – Natural Language Processing with Deep Learning Overview</vt:lpstr>
      <vt:lpstr>CS539 – Natural Language Processing with Deep Learning Overview</vt:lpstr>
      <vt:lpstr>CS539 – Natural Language Processing with Deep Learning Overview</vt:lpstr>
      <vt:lpstr>CS539 – Natural Language Processing with Deep Learning Overview</vt:lpstr>
      <vt:lpstr>CS539 – Natural Language Processing with Deep Learning Overview</vt:lpstr>
      <vt:lpstr>PowerPoint Presentation</vt:lpstr>
      <vt:lpstr>Natural Language Processing</vt:lpstr>
      <vt:lpstr>A Brief Tour of Linguistic Structure</vt:lpstr>
      <vt:lpstr>A Brief Tour of Linguistic Structure</vt:lpstr>
      <vt:lpstr>A Brief Tour of Linguistic Structure</vt:lpstr>
      <vt:lpstr>A Brief Tour of Linguistic Structure</vt:lpstr>
      <vt:lpstr>A Brief Tour of Linguistic Structure</vt:lpstr>
      <vt:lpstr>A Brief Tour of Linguistic Structure</vt:lpstr>
      <vt:lpstr>PowerPoint Presentation</vt:lpstr>
      <vt:lpstr>Words, Word-senses, and their Relations</vt:lpstr>
      <vt:lpstr>Words, Word-senses, and their Relations</vt:lpstr>
      <vt:lpstr>Words, Word-senses, and their Relations</vt:lpstr>
      <vt:lpstr>Words, Word-senses, and their Relations</vt:lpstr>
      <vt:lpstr>Words, Word-senses, and their Relations</vt:lpstr>
      <vt:lpstr>WordNet</vt:lpstr>
      <vt:lpstr>Exploring WordNet  (Synonyms of Good)</vt:lpstr>
      <vt:lpstr>Exploring WordNet  (Hyponyms of Dove)</vt:lpstr>
      <vt:lpstr>Shortcomings for WordNet (and Ontologies in General)</vt:lpstr>
      <vt:lpstr>Words as Discrete Symbols From a Machine Learning Perspective</vt:lpstr>
      <vt:lpstr>Words as Discrete Symbols From a Machine Learning Perspective</vt:lpstr>
      <vt:lpstr>Words as Discrete Symbols From a Machine Learning Perspective</vt:lpstr>
      <vt:lpstr>Words as Discrete Symbols From a Machine Learning Perspective</vt:lpstr>
      <vt:lpstr>Word Vectors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stefmlpcola@gmail.com</cp:lastModifiedBy>
  <cp:revision>176</cp:revision>
  <dcterms:created xsi:type="dcterms:W3CDTF">2020-11-24T17:22:38Z</dcterms:created>
  <dcterms:modified xsi:type="dcterms:W3CDTF">2021-01-05T17:19:23Z</dcterms:modified>
</cp:coreProperties>
</file>